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9" r:id="rId1"/>
  </p:sldMasterIdLst>
  <p:notesMasterIdLst>
    <p:notesMasterId r:id="rId60"/>
  </p:notesMasterIdLst>
  <p:sldIdLst>
    <p:sldId id="344" r:id="rId2"/>
    <p:sldId id="256" r:id="rId3"/>
    <p:sldId id="263" r:id="rId4"/>
    <p:sldId id="345" r:id="rId5"/>
    <p:sldId id="346" r:id="rId6"/>
    <p:sldId id="347" r:id="rId7"/>
    <p:sldId id="348" r:id="rId8"/>
    <p:sldId id="349" r:id="rId9"/>
    <p:sldId id="350" r:id="rId10"/>
    <p:sldId id="351" r:id="rId11"/>
    <p:sldId id="352" r:id="rId12"/>
    <p:sldId id="353" r:id="rId13"/>
    <p:sldId id="354" r:id="rId14"/>
    <p:sldId id="355" r:id="rId15"/>
    <p:sldId id="356" r:id="rId16"/>
    <p:sldId id="375" r:id="rId17"/>
    <p:sldId id="357" r:id="rId18"/>
    <p:sldId id="372" r:id="rId19"/>
    <p:sldId id="374" r:id="rId20"/>
    <p:sldId id="358" r:id="rId21"/>
    <p:sldId id="359" r:id="rId22"/>
    <p:sldId id="384" r:id="rId23"/>
    <p:sldId id="360" r:id="rId24"/>
    <p:sldId id="361" r:id="rId25"/>
    <p:sldId id="377" r:id="rId26"/>
    <p:sldId id="379" r:id="rId27"/>
    <p:sldId id="363" r:id="rId28"/>
    <p:sldId id="371" r:id="rId29"/>
    <p:sldId id="364" r:id="rId30"/>
    <p:sldId id="368" r:id="rId31"/>
    <p:sldId id="386" r:id="rId32"/>
    <p:sldId id="387" r:id="rId33"/>
    <p:sldId id="369" r:id="rId34"/>
    <p:sldId id="362" r:id="rId35"/>
    <p:sldId id="385" r:id="rId36"/>
    <p:sldId id="370" r:id="rId37"/>
    <p:sldId id="380" r:id="rId38"/>
    <p:sldId id="382" r:id="rId39"/>
    <p:sldId id="381" r:id="rId40"/>
    <p:sldId id="390" r:id="rId41"/>
    <p:sldId id="389" r:id="rId42"/>
    <p:sldId id="403" r:id="rId43"/>
    <p:sldId id="391" r:id="rId44"/>
    <p:sldId id="404" r:id="rId45"/>
    <p:sldId id="388" r:id="rId46"/>
    <p:sldId id="396" r:id="rId47"/>
    <p:sldId id="392" r:id="rId48"/>
    <p:sldId id="399" r:id="rId49"/>
    <p:sldId id="398" r:id="rId50"/>
    <p:sldId id="417" r:id="rId51"/>
    <p:sldId id="416" r:id="rId52"/>
    <p:sldId id="412" r:id="rId53"/>
    <p:sldId id="405" r:id="rId54"/>
    <p:sldId id="411" r:id="rId55"/>
    <p:sldId id="401" r:id="rId56"/>
    <p:sldId id="409" r:id="rId57"/>
    <p:sldId id="407" r:id="rId58"/>
    <p:sldId id="413"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39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352" autoAdjust="0"/>
    <p:restoredTop sz="94660"/>
  </p:normalViewPr>
  <p:slideViewPr>
    <p:cSldViewPr snapToGrid="0">
      <p:cViewPr varScale="1">
        <p:scale>
          <a:sx n="107" d="100"/>
          <a:sy n="107" d="100"/>
        </p:scale>
        <p:origin x="120" y="204"/>
      </p:cViewPr>
      <p:guideLst/>
    </p:cSldViewPr>
  </p:slideViewPr>
  <p:notesTextViewPr>
    <p:cViewPr>
      <p:scale>
        <a:sx n="3" d="2"/>
        <a:sy n="3" d="2"/>
      </p:scale>
      <p:origin x="0" y="0"/>
    </p:cViewPr>
  </p:notesTextViewPr>
  <p:sorterViewPr>
    <p:cViewPr varScale="1">
      <p:scale>
        <a:sx n="100" d="100"/>
        <a:sy n="100" d="100"/>
      </p:scale>
      <p:origin x="0" y="-18918"/>
    </p:cViewPr>
  </p:sorterViewPr>
  <p:notesViewPr>
    <p:cSldViewPr snapToGrid="0">
      <p:cViewPr varScale="1">
        <p:scale>
          <a:sx n="85" d="100"/>
          <a:sy n="85" d="100"/>
        </p:scale>
        <p:origin x="3168"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17AB96-EA4E-45D9-BE0D-31444D58337D}" type="datetimeFigureOut">
              <a:rPr lang="en-GB" smtClean="0"/>
              <a:t>29/04/2024</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r>
              <a:rPr lang="en-GB" dirty="0" smtClean="0"/>
              <a:t>33</a:t>
            </a:r>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67C8F7-FF71-4F25-A9C3-008D9FDA093E}" type="slidenum">
              <a:rPr lang="en-GB" smtClean="0"/>
              <a:t>‹#›</a:t>
            </a:fld>
            <a:endParaRPr lang="en-GB" dirty="0"/>
          </a:p>
        </p:txBody>
      </p:sp>
    </p:spTree>
    <p:extLst>
      <p:ext uri="{BB962C8B-B14F-4D97-AF65-F5344CB8AC3E}">
        <p14:creationId xmlns:p14="http://schemas.microsoft.com/office/powerpoint/2010/main" val="26613799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867C8F7-FF71-4F25-A9C3-008D9FDA093E}" type="slidenum">
              <a:rPr lang="en-GB" smtClean="0"/>
              <a:t>2</a:t>
            </a:fld>
            <a:endParaRPr lang="en-GB" dirty="0"/>
          </a:p>
        </p:txBody>
      </p:sp>
    </p:spTree>
    <p:extLst>
      <p:ext uri="{BB962C8B-B14F-4D97-AF65-F5344CB8AC3E}">
        <p14:creationId xmlns:p14="http://schemas.microsoft.com/office/powerpoint/2010/main" val="17739649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dirty="0" smtClean="0"/>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9A158B95-4CF9-43A6-9066-8C025B146548}" type="datetimeFigureOut">
              <a:rPr lang="en-GB" smtClean="0"/>
              <a:t>29/04/2024</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53E05A49-B8B3-424D-8B37-637C0C26C03A}" type="slidenum">
              <a:rPr lang="en-GB" smtClean="0"/>
              <a:t>‹#›</a:t>
            </a:fld>
            <a:endParaRPr lang="en-GB" dirty="0"/>
          </a:p>
        </p:txBody>
      </p:sp>
    </p:spTree>
    <p:extLst>
      <p:ext uri="{BB962C8B-B14F-4D97-AF65-F5344CB8AC3E}">
        <p14:creationId xmlns:p14="http://schemas.microsoft.com/office/powerpoint/2010/main" val="15580564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A158B95-4CF9-43A6-9066-8C025B146548}" type="datetimeFigureOut">
              <a:rPr lang="en-GB" smtClean="0"/>
              <a:t>29/04/2024</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53E05A49-B8B3-424D-8B37-637C0C26C03A}" type="slidenum">
              <a:rPr lang="en-GB" smtClean="0"/>
              <a:t>‹#›</a:t>
            </a:fld>
            <a:endParaRPr lang="en-GB" dirty="0"/>
          </a:p>
        </p:txBody>
      </p:sp>
    </p:spTree>
    <p:extLst>
      <p:ext uri="{BB962C8B-B14F-4D97-AF65-F5344CB8AC3E}">
        <p14:creationId xmlns:p14="http://schemas.microsoft.com/office/powerpoint/2010/main" val="243205463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dirty="0" smtClean="0"/>
              <a:t>American History and Politics</a:t>
            </a:r>
            <a:br>
              <a:rPr lang="en-US" dirty="0" smtClean="0"/>
            </a:br>
            <a:r>
              <a:rPr lang="en-US" dirty="0" smtClean="0"/>
              <a:t>Session 1: Pre Columbian America</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dirty="0" smtClean="0"/>
              <a:t>The First Americans</a:t>
            </a:r>
          </a:p>
          <a:p>
            <a:pPr lvl="0"/>
            <a:endParaRPr lang="en-US" dirty="0" smtClean="0"/>
          </a:p>
          <a:p>
            <a:pPr lvl="0"/>
            <a:r>
              <a:rPr lang="en-US" dirty="0" smtClean="0"/>
              <a:t>Native American cultures 1493</a:t>
            </a:r>
          </a:p>
          <a:p>
            <a:pPr lvl="0"/>
            <a:endParaRPr lang="en-US" dirty="0" smtClean="0"/>
          </a:p>
          <a:p>
            <a:pPr lvl="0"/>
            <a:r>
              <a:rPr lang="en-US" dirty="0" smtClean="0"/>
              <a:t>The W</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9A158B95-4CF9-43A6-9066-8C025B146548}" type="datetimeFigureOut">
              <a:rPr lang="en-GB" smtClean="0"/>
              <a:t>29/04/2024</a:t>
            </a:fld>
            <a:endParaRPr lang="en-GB"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53E05A49-B8B3-424D-8B37-637C0C26C03A}" type="slidenum">
              <a:rPr lang="en-GB" smtClean="0"/>
              <a:t>‹#›</a:t>
            </a:fld>
            <a:endParaRPr lang="en-GB" dirty="0"/>
          </a:p>
        </p:txBody>
      </p:sp>
    </p:spTree>
    <p:extLst>
      <p:ext uri="{BB962C8B-B14F-4D97-AF65-F5344CB8AC3E}">
        <p14:creationId xmlns:p14="http://schemas.microsoft.com/office/powerpoint/2010/main" val="3685335589"/>
      </p:ext>
    </p:extLst>
  </p:cSld>
  <p:clrMap bg1="lt1" tx1="dk1" bg2="lt2" tx2="dk2" accent1="accent1" accent2="accent2" accent3="accent3" accent4="accent4" accent5="accent5" accent6="accent6" hlink="hlink" folHlink="folHlink"/>
  <p:sldLayoutIdLst>
    <p:sldLayoutId id="2147483780" r:id="rId1"/>
    <p:sldLayoutId id="2147483781" r:id="rId2"/>
  </p:sldLayoutIdLst>
  <p:txStyles>
    <p:titleStyle>
      <a:lvl1pPr algn="l" defTabSz="457200" rtl="0" eaLnBrk="1" latinLnBrk="0" hangingPunct="1">
        <a:spcBef>
          <a:spcPct val="0"/>
        </a:spcBef>
        <a:buNone/>
        <a:defRPr sz="3600" kern="1200" baseline="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baseline="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hyperlink" Target="https://en.wikipedia.org/wiki/Sioux#cite_note-Elk_1953-22" TargetMode="Externa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hyperlink" Target="https://en.wikipedia.org/wiki/1860_United_States_census#cite_note-12"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397276939"/>
              </p:ext>
            </p:extLst>
          </p:nvPr>
        </p:nvGraphicFramePr>
        <p:xfrm>
          <a:off x="330584" y="1176950"/>
          <a:ext cx="11686954" cy="5240767"/>
        </p:xfrm>
        <a:graphic>
          <a:graphicData uri="http://schemas.openxmlformats.org/drawingml/2006/table">
            <a:tbl>
              <a:tblPr firstRow="1" bandRow="1">
                <a:tableStyleId>{5C22544A-7EE6-4342-B048-85BDC9FD1C3A}</a:tableStyleId>
              </a:tblPr>
              <a:tblGrid>
                <a:gridCol w="879943">
                  <a:extLst>
                    <a:ext uri="{9D8B030D-6E8A-4147-A177-3AD203B41FA5}">
                      <a16:colId xmlns:a16="http://schemas.microsoft.com/office/drawing/2014/main" val="4093556288"/>
                    </a:ext>
                  </a:extLst>
                </a:gridCol>
                <a:gridCol w="5670107">
                  <a:extLst>
                    <a:ext uri="{9D8B030D-6E8A-4147-A177-3AD203B41FA5}">
                      <a16:colId xmlns:a16="http://schemas.microsoft.com/office/drawing/2014/main" val="1218002973"/>
                    </a:ext>
                  </a:extLst>
                </a:gridCol>
                <a:gridCol w="2100404">
                  <a:extLst>
                    <a:ext uri="{9D8B030D-6E8A-4147-A177-3AD203B41FA5}">
                      <a16:colId xmlns:a16="http://schemas.microsoft.com/office/drawing/2014/main" val="3355094114"/>
                    </a:ext>
                  </a:extLst>
                </a:gridCol>
                <a:gridCol w="3036500">
                  <a:extLst>
                    <a:ext uri="{9D8B030D-6E8A-4147-A177-3AD203B41FA5}">
                      <a16:colId xmlns:a16="http://schemas.microsoft.com/office/drawing/2014/main" val="3864966894"/>
                    </a:ext>
                  </a:extLst>
                </a:gridCol>
              </a:tblGrid>
              <a:tr h="389300">
                <a:tc>
                  <a:txBody>
                    <a:bodyPr/>
                    <a:lstStyle/>
                    <a:p>
                      <a:r>
                        <a:rPr lang="en-GB" dirty="0" smtClean="0"/>
                        <a:t>Talk</a:t>
                      </a:r>
                      <a:endParaRPr lang="en-GB" dirty="0"/>
                    </a:p>
                  </a:txBody>
                  <a:tcPr/>
                </a:tc>
                <a:tc>
                  <a:txBody>
                    <a:bodyPr/>
                    <a:lstStyle/>
                    <a:p>
                      <a:r>
                        <a:rPr lang="en-GB" dirty="0" smtClean="0"/>
                        <a:t>Title</a:t>
                      </a:r>
                      <a:endParaRPr lang="en-GB" dirty="0"/>
                    </a:p>
                  </a:txBody>
                  <a:tcPr/>
                </a:tc>
                <a:tc>
                  <a:txBody>
                    <a:bodyPr/>
                    <a:lstStyle/>
                    <a:p>
                      <a:pPr algn="ctr"/>
                      <a:r>
                        <a:rPr lang="en-GB" dirty="0" smtClean="0"/>
                        <a:t>Time Period</a:t>
                      </a:r>
                      <a:endParaRPr lang="en-GB" dirty="0"/>
                    </a:p>
                  </a:txBody>
                  <a:tcPr/>
                </a:tc>
                <a:tc>
                  <a:txBody>
                    <a:bodyPr/>
                    <a:lstStyle/>
                    <a:p>
                      <a:pPr algn="ctr"/>
                      <a:r>
                        <a:rPr lang="en-GB" dirty="0" smtClean="0"/>
                        <a:t>Date of Talk</a:t>
                      </a:r>
                      <a:endParaRPr lang="en-GB" dirty="0"/>
                    </a:p>
                  </a:txBody>
                  <a:tcPr/>
                </a:tc>
                <a:extLst>
                  <a:ext uri="{0D108BD9-81ED-4DB2-BD59-A6C34878D82A}">
                    <a16:rowId xmlns:a16="http://schemas.microsoft.com/office/drawing/2014/main" val="1861440900"/>
                  </a:ext>
                </a:extLst>
              </a:tr>
              <a:tr h="530611">
                <a:tc>
                  <a:txBody>
                    <a:bodyPr/>
                    <a:lstStyle/>
                    <a:p>
                      <a:r>
                        <a:rPr lang="en-GB" sz="2400" dirty="0" smtClean="0">
                          <a:latin typeface="Arial" panose="020B0604020202020204" pitchFamily="34" charset="0"/>
                          <a:cs typeface="Arial" panose="020B0604020202020204" pitchFamily="34" charset="0"/>
                        </a:rPr>
                        <a:t>16</a:t>
                      </a:r>
                      <a:endParaRPr lang="en-GB" sz="2400" dirty="0">
                        <a:latin typeface="Arial" panose="020B0604020202020204" pitchFamily="34" charset="0"/>
                        <a:cs typeface="Arial" panose="020B0604020202020204" pitchFamily="34" charset="0"/>
                      </a:endParaRPr>
                    </a:p>
                  </a:txBody>
                  <a:tcPr/>
                </a:tc>
                <a:tc>
                  <a:txBody>
                    <a:bodyPr/>
                    <a:lstStyle/>
                    <a:p>
                      <a:r>
                        <a:rPr lang="en-GB" sz="2400" dirty="0" smtClean="0">
                          <a:latin typeface="Arial" panose="020B0604020202020204" pitchFamily="34" charset="0"/>
                          <a:cs typeface="Arial" panose="020B0604020202020204" pitchFamily="34" charset="0"/>
                        </a:rPr>
                        <a:t>Competing</a:t>
                      </a:r>
                      <a:r>
                        <a:rPr lang="en-GB" sz="2400" baseline="0" dirty="0" smtClean="0">
                          <a:latin typeface="Arial" panose="020B0604020202020204" pitchFamily="34" charset="0"/>
                          <a:cs typeface="Arial" panose="020B0604020202020204" pitchFamily="34" charset="0"/>
                        </a:rPr>
                        <a:t> destinies</a:t>
                      </a:r>
                      <a:endParaRPr lang="en-GB" sz="2400" dirty="0">
                        <a:latin typeface="Arial" panose="020B0604020202020204" pitchFamily="34" charset="0"/>
                        <a:cs typeface="Arial" panose="020B0604020202020204" pitchFamily="34" charset="0"/>
                      </a:endParaRPr>
                    </a:p>
                  </a:txBody>
                  <a:tcPr/>
                </a:tc>
                <a:tc>
                  <a:txBody>
                    <a:bodyPr/>
                    <a:lstStyle/>
                    <a:p>
                      <a:pPr algn="ctr"/>
                      <a:r>
                        <a:rPr lang="en-GB" sz="2400" dirty="0" smtClean="0">
                          <a:latin typeface="Arial" panose="020B0604020202020204" pitchFamily="34" charset="0"/>
                          <a:cs typeface="Arial" panose="020B0604020202020204" pitchFamily="34" charset="0"/>
                        </a:rPr>
                        <a:t>1848-1854</a:t>
                      </a:r>
                      <a:endParaRPr lang="en-GB" sz="2400" dirty="0">
                        <a:latin typeface="Arial" panose="020B0604020202020204" pitchFamily="34" charset="0"/>
                        <a:cs typeface="Arial" panose="020B0604020202020204" pitchFamily="34" charset="0"/>
                      </a:endParaRPr>
                    </a:p>
                  </a:txBody>
                  <a:tcPr/>
                </a:tc>
                <a:tc>
                  <a:txBody>
                    <a:bodyPr/>
                    <a:lstStyle/>
                    <a:p>
                      <a:pPr algn="ctr"/>
                      <a:r>
                        <a:rPr lang="en-GB" sz="2400" dirty="0" smtClean="0">
                          <a:latin typeface="Arial" panose="020B0604020202020204" pitchFamily="34" charset="0"/>
                          <a:cs typeface="Arial" panose="020B0604020202020204" pitchFamily="34" charset="0"/>
                        </a:rPr>
                        <a:t>March</a:t>
                      </a:r>
                      <a:r>
                        <a:rPr lang="en-GB" sz="2400" baseline="0" dirty="0" smtClean="0">
                          <a:latin typeface="Arial" panose="020B0604020202020204" pitchFamily="34" charset="0"/>
                          <a:cs typeface="Arial" panose="020B0604020202020204" pitchFamily="34" charset="0"/>
                        </a:rPr>
                        <a:t> 4th</a:t>
                      </a:r>
                      <a:endParaRPr lang="en-GB" sz="2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907754052"/>
                  </a:ext>
                </a:extLst>
              </a:tr>
              <a:tr h="380246">
                <a:tc>
                  <a:txBody>
                    <a:bodyPr/>
                    <a:lstStyle/>
                    <a:p>
                      <a:r>
                        <a:rPr lang="en-GB" sz="2400" dirty="0" smtClean="0">
                          <a:latin typeface="Arial" panose="020B0604020202020204" pitchFamily="34" charset="0"/>
                          <a:cs typeface="Arial" panose="020B0604020202020204" pitchFamily="34" charset="0"/>
                        </a:rPr>
                        <a:t>17</a:t>
                      </a:r>
                      <a:endParaRPr lang="en-GB" sz="2400" dirty="0">
                        <a:latin typeface="Arial" panose="020B0604020202020204" pitchFamily="34" charset="0"/>
                        <a:cs typeface="Arial" panose="020B0604020202020204" pitchFamily="34" charset="0"/>
                      </a:endParaRPr>
                    </a:p>
                  </a:txBody>
                  <a:tcPr/>
                </a:tc>
                <a:tc>
                  <a:txBody>
                    <a:bodyPr/>
                    <a:lstStyle/>
                    <a:p>
                      <a:r>
                        <a:rPr lang="en-GB" sz="2400" dirty="0" smtClean="0">
                          <a:latin typeface="Arial" panose="020B0604020202020204" pitchFamily="34" charset="0"/>
                          <a:cs typeface="Arial" panose="020B0604020202020204" pitchFamily="34" charset="0"/>
                        </a:rPr>
                        <a:t>The</a:t>
                      </a:r>
                      <a:r>
                        <a:rPr lang="en-GB" sz="2400" baseline="0" dirty="0" smtClean="0">
                          <a:latin typeface="Arial" panose="020B0604020202020204" pitchFamily="34" charset="0"/>
                          <a:cs typeface="Arial" panose="020B0604020202020204" pitchFamily="34" charset="0"/>
                        </a:rPr>
                        <a:t> Union falls apart</a:t>
                      </a:r>
                      <a:endParaRPr lang="en-GB" sz="2400" dirty="0" smtClean="0">
                        <a:latin typeface="Arial" panose="020B0604020202020204" pitchFamily="34" charset="0"/>
                        <a:cs typeface="Arial" panose="020B0604020202020204" pitchFamily="34" charset="0"/>
                      </a:endParaRPr>
                    </a:p>
                  </a:txBody>
                  <a:tcPr/>
                </a:tc>
                <a:tc>
                  <a:txBody>
                    <a:bodyPr/>
                    <a:lstStyle/>
                    <a:p>
                      <a:pPr algn="ctr"/>
                      <a:r>
                        <a:rPr lang="en-GB" sz="2400" dirty="0" smtClean="0">
                          <a:latin typeface="Arial" panose="020B0604020202020204" pitchFamily="34" charset="0"/>
                          <a:cs typeface="Arial" panose="020B0604020202020204" pitchFamily="34" charset="0"/>
                        </a:rPr>
                        <a:t>1854-1861</a:t>
                      </a:r>
                      <a:endParaRPr lang="en-GB" sz="2400" dirty="0">
                        <a:latin typeface="Arial" panose="020B0604020202020204" pitchFamily="34" charset="0"/>
                        <a:cs typeface="Arial" panose="020B0604020202020204" pitchFamily="34" charset="0"/>
                      </a:endParaRPr>
                    </a:p>
                  </a:txBody>
                  <a:tcPr/>
                </a:tc>
                <a:tc>
                  <a:txBody>
                    <a:bodyPr/>
                    <a:lstStyle/>
                    <a:p>
                      <a:pPr algn="ctr"/>
                      <a:r>
                        <a:rPr lang="en-GB" sz="2400" dirty="0" smtClean="0">
                          <a:latin typeface="Arial" panose="020B0604020202020204" pitchFamily="34" charset="0"/>
                          <a:cs typeface="Arial" panose="020B0604020202020204" pitchFamily="34" charset="0"/>
                        </a:rPr>
                        <a:t>March 18th</a:t>
                      </a:r>
                      <a:endParaRPr lang="en-GB" sz="2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445655905"/>
                  </a:ext>
                </a:extLst>
              </a:tr>
              <a:tr h="656376">
                <a:tc>
                  <a:txBody>
                    <a:bodyPr/>
                    <a:lstStyle/>
                    <a:p>
                      <a:r>
                        <a:rPr lang="en-GB" sz="2400" dirty="0" smtClean="0">
                          <a:latin typeface="Arial" panose="020B0604020202020204" pitchFamily="34" charset="0"/>
                          <a:cs typeface="Arial" panose="020B0604020202020204" pitchFamily="34" charset="0"/>
                        </a:rPr>
                        <a:t>18</a:t>
                      </a:r>
                      <a:endParaRPr lang="en-GB" sz="2400" dirty="0">
                        <a:latin typeface="Arial" panose="020B0604020202020204" pitchFamily="34" charset="0"/>
                        <a:cs typeface="Arial" panose="020B0604020202020204" pitchFamily="34" charset="0"/>
                      </a:endParaRPr>
                    </a:p>
                  </a:txBody>
                  <a:tcPr/>
                </a:tc>
                <a:tc>
                  <a:txBody>
                    <a:bodyPr/>
                    <a:lstStyle/>
                    <a:p>
                      <a:r>
                        <a:rPr lang="en-GB" sz="2400" dirty="0" smtClean="0">
                          <a:latin typeface="Arial" panose="020B0604020202020204" pitchFamily="34" charset="0"/>
                          <a:cs typeface="Arial" panose="020B0604020202020204" pitchFamily="34" charset="0"/>
                        </a:rPr>
                        <a:t>Civil War</a:t>
                      </a:r>
                      <a:endParaRPr lang="en-GB" sz="2400" dirty="0">
                        <a:latin typeface="Arial" panose="020B0604020202020204" pitchFamily="34" charset="0"/>
                        <a:cs typeface="Arial" panose="020B0604020202020204" pitchFamily="34" charset="0"/>
                      </a:endParaRPr>
                    </a:p>
                  </a:txBody>
                  <a:tcPr/>
                </a:tc>
                <a:tc>
                  <a:txBody>
                    <a:bodyPr/>
                    <a:lstStyle/>
                    <a:p>
                      <a:pPr algn="ctr"/>
                      <a:r>
                        <a:rPr lang="en-GB" sz="2400" dirty="0" smtClean="0">
                          <a:latin typeface="Arial" panose="020B0604020202020204" pitchFamily="34" charset="0"/>
                          <a:cs typeface="Arial" panose="020B0604020202020204" pitchFamily="34" charset="0"/>
                        </a:rPr>
                        <a:t>1861-1865</a:t>
                      </a:r>
                      <a:endParaRPr lang="en-GB" sz="2400" dirty="0">
                        <a:latin typeface="Arial" panose="020B0604020202020204" pitchFamily="34" charset="0"/>
                        <a:cs typeface="Arial" panose="020B0604020202020204" pitchFamily="34" charset="0"/>
                      </a:endParaRPr>
                    </a:p>
                  </a:txBody>
                  <a:tcPr/>
                </a:tc>
                <a:tc>
                  <a:txBody>
                    <a:bodyPr/>
                    <a:lstStyle/>
                    <a:p>
                      <a:pPr algn="ctr"/>
                      <a:r>
                        <a:rPr lang="en-GB" sz="1800" b="1" dirty="0" smtClean="0">
                          <a:latin typeface="Arial" panose="020B0604020202020204" pitchFamily="34" charset="0"/>
                          <a:cs typeface="Arial" panose="020B0604020202020204" pitchFamily="34" charset="0"/>
                        </a:rPr>
                        <a:t>Wednesday</a:t>
                      </a:r>
                      <a:r>
                        <a:rPr lang="en-GB" sz="1800" baseline="0" dirty="0" smtClean="0">
                          <a:latin typeface="Arial" panose="020B0604020202020204" pitchFamily="34" charset="0"/>
                          <a:cs typeface="Arial" panose="020B0604020202020204" pitchFamily="34" charset="0"/>
                        </a:rPr>
                        <a:t> </a:t>
                      </a:r>
                      <a:r>
                        <a:rPr lang="en-GB" sz="1800" dirty="0" smtClean="0">
                          <a:latin typeface="Arial" panose="020B0604020202020204" pitchFamily="34" charset="0"/>
                          <a:cs typeface="Arial" panose="020B0604020202020204" pitchFamily="34" charset="0"/>
                        </a:rPr>
                        <a:t>April 3rd</a:t>
                      </a:r>
                      <a:endParaRPr lang="en-GB" sz="18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502191017"/>
                  </a:ext>
                </a:extLst>
              </a:tr>
              <a:tr h="546057">
                <a:tc>
                  <a:txBody>
                    <a:bodyPr/>
                    <a:lstStyle/>
                    <a:p>
                      <a:r>
                        <a:rPr lang="en-GB" sz="2400" dirty="0" smtClean="0">
                          <a:latin typeface="Arial" panose="020B0604020202020204" pitchFamily="34" charset="0"/>
                          <a:cs typeface="Arial" panose="020B0604020202020204" pitchFamily="34" charset="0"/>
                        </a:rPr>
                        <a:t>19</a:t>
                      </a:r>
                      <a:endParaRPr lang="en-GB" sz="2400" dirty="0">
                        <a:latin typeface="Arial" panose="020B0604020202020204" pitchFamily="34" charset="0"/>
                        <a:cs typeface="Arial" panose="020B0604020202020204" pitchFamily="34" charset="0"/>
                      </a:endParaRPr>
                    </a:p>
                  </a:txBody>
                  <a:tcPr/>
                </a:tc>
                <a:tc>
                  <a:txBody>
                    <a:bodyPr/>
                    <a:lstStyle/>
                    <a:p>
                      <a:r>
                        <a:rPr lang="en-GB" sz="2400" dirty="0" smtClean="0">
                          <a:latin typeface="Arial" panose="020B0604020202020204" pitchFamily="34" charset="0"/>
                          <a:cs typeface="Arial" panose="020B0604020202020204" pitchFamily="34" charset="0"/>
                        </a:rPr>
                        <a:t>Reconstruction &amp; the New South</a:t>
                      </a:r>
                      <a:endParaRPr lang="en-GB" sz="2400" dirty="0">
                        <a:latin typeface="Arial" panose="020B0604020202020204" pitchFamily="34" charset="0"/>
                        <a:cs typeface="Arial" panose="020B0604020202020204" pitchFamily="34" charset="0"/>
                      </a:endParaRPr>
                    </a:p>
                  </a:txBody>
                  <a:tcPr/>
                </a:tc>
                <a:tc>
                  <a:txBody>
                    <a:bodyPr/>
                    <a:lstStyle/>
                    <a:p>
                      <a:pPr algn="ctr"/>
                      <a:r>
                        <a:rPr lang="en-GB" sz="2400" dirty="0" smtClean="0">
                          <a:latin typeface="Arial" panose="020B0604020202020204" pitchFamily="34" charset="0"/>
                          <a:cs typeface="Arial" panose="020B0604020202020204" pitchFamily="34" charset="0"/>
                        </a:rPr>
                        <a:t>1863-1900</a:t>
                      </a:r>
                      <a:endParaRPr lang="en-GB" sz="2400" dirty="0">
                        <a:latin typeface="Arial" panose="020B0604020202020204" pitchFamily="34" charset="0"/>
                        <a:cs typeface="Arial" panose="020B0604020202020204" pitchFamily="34" charset="0"/>
                      </a:endParaRPr>
                    </a:p>
                  </a:txBody>
                  <a:tcPr/>
                </a:tc>
                <a:tc>
                  <a:txBody>
                    <a:bodyPr/>
                    <a:lstStyle/>
                    <a:p>
                      <a:pPr algn="ctr"/>
                      <a:r>
                        <a:rPr lang="en-GB" sz="2400" dirty="0" smtClean="0">
                          <a:latin typeface="Arial" panose="020B0604020202020204" pitchFamily="34" charset="0"/>
                          <a:cs typeface="Arial" panose="020B0604020202020204" pitchFamily="34" charset="0"/>
                        </a:rPr>
                        <a:t>April 15th</a:t>
                      </a:r>
                      <a:endParaRPr lang="en-GB" sz="2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986748484"/>
                  </a:ext>
                </a:extLst>
              </a:tr>
              <a:tr h="796605">
                <a:tc>
                  <a:txBody>
                    <a:bodyPr/>
                    <a:lstStyle/>
                    <a:p>
                      <a:r>
                        <a:rPr lang="en-GB" sz="2400" dirty="0" smtClean="0">
                          <a:latin typeface="Arial" panose="020B0604020202020204" pitchFamily="34" charset="0"/>
                          <a:cs typeface="Arial" panose="020B0604020202020204" pitchFamily="34" charset="0"/>
                        </a:rPr>
                        <a:t>20</a:t>
                      </a:r>
                      <a:endParaRPr lang="en-GB" sz="2400" dirty="0">
                        <a:latin typeface="Arial" panose="020B0604020202020204" pitchFamily="34" charset="0"/>
                        <a:cs typeface="Arial" panose="020B0604020202020204" pitchFamily="34" charset="0"/>
                      </a:endParaRPr>
                    </a:p>
                  </a:txBody>
                  <a:tcPr/>
                </a:tc>
                <a:tc>
                  <a:txBody>
                    <a:bodyPr/>
                    <a:lstStyle/>
                    <a:p>
                      <a:r>
                        <a:rPr lang="en-GB" sz="2400" dirty="0" smtClean="0">
                          <a:latin typeface="Arial" panose="020B0604020202020204" pitchFamily="34" charset="0"/>
                          <a:cs typeface="Arial" panose="020B0604020202020204" pitchFamily="34" charset="0"/>
                        </a:rPr>
                        <a:t>Conquest</a:t>
                      </a:r>
                      <a:r>
                        <a:rPr lang="en-GB" sz="2400" baseline="0" dirty="0" smtClean="0">
                          <a:latin typeface="Arial" panose="020B0604020202020204" pitchFamily="34" charset="0"/>
                          <a:cs typeface="Arial" panose="020B0604020202020204" pitchFamily="34" charset="0"/>
                        </a:rPr>
                        <a:t> of the West</a:t>
                      </a:r>
                      <a:endParaRPr lang="en-GB" sz="2400" dirty="0">
                        <a:latin typeface="Arial" panose="020B0604020202020204" pitchFamily="34" charset="0"/>
                        <a:cs typeface="Arial" panose="020B0604020202020204" pitchFamily="34" charset="0"/>
                      </a:endParaRPr>
                    </a:p>
                  </a:txBody>
                  <a:tcPr/>
                </a:tc>
                <a:tc>
                  <a:txBody>
                    <a:bodyPr/>
                    <a:lstStyle/>
                    <a:p>
                      <a:pPr algn="ctr"/>
                      <a:r>
                        <a:rPr lang="en-GB" sz="2400" dirty="0" smtClean="0">
                          <a:latin typeface="Arial" panose="020B0604020202020204" pitchFamily="34" charset="0"/>
                          <a:cs typeface="Arial" panose="020B0604020202020204" pitchFamily="34" charset="0"/>
                        </a:rPr>
                        <a:t>1865-1890</a:t>
                      </a:r>
                      <a:endParaRPr lang="en-GB" sz="2400" dirty="0">
                        <a:latin typeface="Arial" panose="020B0604020202020204" pitchFamily="34" charset="0"/>
                        <a:cs typeface="Arial" panose="020B0604020202020204" pitchFamily="34" charset="0"/>
                      </a:endParaRPr>
                    </a:p>
                  </a:txBody>
                  <a:tcPr/>
                </a:tc>
                <a:tc>
                  <a:txBody>
                    <a:bodyPr/>
                    <a:lstStyle/>
                    <a:p>
                      <a:pPr algn="ctr"/>
                      <a:r>
                        <a:rPr lang="en-GB" sz="2400" dirty="0" smtClean="0">
                          <a:latin typeface="Arial" panose="020B0604020202020204" pitchFamily="34" charset="0"/>
                          <a:cs typeface="Arial" panose="020B0604020202020204" pitchFamily="34" charset="0"/>
                        </a:rPr>
                        <a:t>April</a:t>
                      </a:r>
                      <a:r>
                        <a:rPr lang="en-GB" sz="2400" baseline="0" dirty="0" smtClean="0">
                          <a:latin typeface="Arial" panose="020B0604020202020204" pitchFamily="34" charset="0"/>
                          <a:cs typeface="Arial" panose="020B0604020202020204" pitchFamily="34" charset="0"/>
                        </a:rPr>
                        <a:t> 29th</a:t>
                      </a:r>
                      <a:endParaRPr lang="en-GB" sz="2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097807227"/>
                  </a:ext>
                </a:extLst>
              </a:tr>
              <a:tr h="520829">
                <a:tc>
                  <a:txBody>
                    <a:bodyPr/>
                    <a:lstStyle/>
                    <a:p>
                      <a:r>
                        <a:rPr lang="en-GB" sz="2400" dirty="0" smtClean="0">
                          <a:latin typeface="Arial" panose="020B0604020202020204" pitchFamily="34" charset="0"/>
                          <a:cs typeface="Arial" panose="020B0604020202020204" pitchFamily="34" charset="0"/>
                        </a:rPr>
                        <a:t>18</a:t>
                      </a:r>
                      <a:endParaRPr lang="en-GB" sz="2400" dirty="0">
                        <a:latin typeface="Arial" panose="020B0604020202020204" pitchFamily="34" charset="0"/>
                        <a:cs typeface="Arial" panose="020B0604020202020204" pitchFamily="34" charset="0"/>
                      </a:endParaRPr>
                    </a:p>
                  </a:txBody>
                  <a:tcPr/>
                </a:tc>
                <a:tc>
                  <a:txBody>
                    <a:bodyPr/>
                    <a:lstStyle/>
                    <a:p>
                      <a:r>
                        <a:rPr lang="en-GB" sz="2400" dirty="0" smtClean="0">
                          <a:latin typeface="Arial" panose="020B0604020202020204" pitchFamily="34" charset="0"/>
                          <a:cs typeface="Arial" panose="020B0604020202020204" pitchFamily="34" charset="0"/>
                        </a:rPr>
                        <a:t>Civil War (Repeated)</a:t>
                      </a:r>
                      <a:endParaRPr lang="en-GB" sz="2400" dirty="0">
                        <a:latin typeface="Arial" panose="020B0604020202020204" pitchFamily="34" charset="0"/>
                        <a:cs typeface="Arial" panose="020B0604020202020204" pitchFamily="34" charset="0"/>
                      </a:endParaRPr>
                    </a:p>
                  </a:txBody>
                  <a:tcPr/>
                </a:tc>
                <a:tc>
                  <a:txBody>
                    <a:bodyPr/>
                    <a:lstStyle/>
                    <a:p>
                      <a:pPr algn="ctr"/>
                      <a:r>
                        <a:rPr lang="en-GB" sz="2400" dirty="0" smtClean="0">
                          <a:latin typeface="Arial" panose="020B0604020202020204" pitchFamily="34" charset="0"/>
                          <a:cs typeface="Arial" panose="020B0604020202020204" pitchFamily="34" charset="0"/>
                        </a:rPr>
                        <a:t>1861-1865</a:t>
                      </a:r>
                      <a:endParaRPr lang="en-GB" sz="2400" dirty="0">
                        <a:latin typeface="Arial" panose="020B0604020202020204" pitchFamily="34" charset="0"/>
                        <a:cs typeface="Arial" panose="020B0604020202020204" pitchFamily="34" charset="0"/>
                      </a:endParaRPr>
                    </a:p>
                  </a:txBody>
                  <a:tcPr/>
                </a:tc>
                <a:tc>
                  <a:txBody>
                    <a:bodyPr/>
                    <a:lstStyle/>
                    <a:p>
                      <a:pPr algn="ctr"/>
                      <a:r>
                        <a:rPr lang="en-GB" sz="2400" b="1" dirty="0" smtClean="0">
                          <a:latin typeface="Arial" panose="020B0604020202020204" pitchFamily="34" charset="0"/>
                          <a:cs typeface="Arial" panose="020B0604020202020204" pitchFamily="34" charset="0"/>
                        </a:rPr>
                        <a:t>Wednesday</a:t>
                      </a:r>
                      <a:r>
                        <a:rPr lang="en-GB" sz="2400" b="1" baseline="0" dirty="0" smtClean="0">
                          <a:latin typeface="Arial" panose="020B0604020202020204" pitchFamily="34" charset="0"/>
                          <a:cs typeface="Arial" panose="020B0604020202020204" pitchFamily="34" charset="0"/>
                        </a:rPr>
                        <a:t> May 8th</a:t>
                      </a:r>
                      <a:endParaRPr lang="en-GB" sz="2400" b="1"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501740768"/>
                  </a:ext>
                </a:extLst>
              </a:tr>
              <a:tr h="520829">
                <a:tc>
                  <a:txBody>
                    <a:bodyPr/>
                    <a:lstStyle/>
                    <a:p>
                      <a:r>
                        <a:rPr lang="en-GB" sz="2400" dirty="0" smtClean="0">
                          <a:latin typeface="Arial" panose="020B0604020202020204" pitchFamily="34" charset="0"/>
                          <a:cs typeface="Arial" panose="020B0604020202020204" pitchFamily="34" charset="0"/>
                        </a:rPr>
                        <a:t>21</a:t>
                      </a:r>
                      <a:endParaRPr lang="en-GB" sz="2400" dirty="0">
                        <a:latin typeface="Arial" panose="020B0604020202020204" pitchFamily="34" charset="0"/>
                        <a:cs typeface="Arial" panose="020B0604020202020204" pitchFamily="34" charset="0"/>
                      </a:endParaRPr>
                    </a:p>
                  </a:txBody>
                  <a:tcPr/>
                </a:tc>
                <a:tc>
                  <a:txBody>
                    <a:bodyPr/>
                    <a:lstStyle/>
                    <a:p>
                      <a:r>
                        <a:rPr lang="en-GB" sz="2400" baseline="0" dirty="0" smtClean="0">
                          <a:latin typeface="Arial" panose="020B0604020202020204" pitchFamily="34" charset="0"/>
                          <a:cs typeface="Arial" panose="020B0604020202020204" pitchFamily="34" charset="0"/>
                        </a:rPr>
                        <a:t>T</a:t>
                      </a:r>
                      <a:r>
                        <a:rPr lang="en-GB" sz="2400" dirty="0" smtClean="0">
                          <a:latin typeface="Arial" panose="020B0604020202020204" pitchFamily="34" charset="0"/>
                          <a:cs typeface="Arial" panose="020B0604020202020204" pitchFamily="34" charset="0"/>
                        </a:rPr>
                        <a:t>riumph of capital</a:t>
                      </a:r>
                      <a:endParaRPr lang="en-GB" sz="2400" dirty="0">
                        <a:latin typeface="Arial" panose="020B0604020202020204" pitchFamily="34" charset="0"/>
                        <a:cs typeface="Arial" panose="020B0604020202020204" pitchFamily="34" charset="0"/>
                      </a:endParaRPr>
                    </a:p>
                  </a:txBody>
                  <a:tcPr/>
                </a:tc>
                <a:tc>
                  <a:txBody>
                    <a:bodyPr/>
                    <a:lstStyle/>
                    <a:p>
                      <a:pPr algn="ctr"/>
                      <a:r>
                        <a:rPr lang="en-GB" sz="2400" dirty="0" smtClean="0">
                          <a:latin typeface="Arial" panose="020B0604020202020204" pitchFamily="34" charset="0"/>
                          <a:cs typeface="Arial" panose="020B0604020202020204" pitchFamily="34" charset="0"/>
                        </a:rPr>
                        <a:t>1865-1900</a:t>
                      </a:r>
                      <a:endParaRPr lang="en-GB" sz="2400" dirty="0">
                        <a:latin typeface="Arial" panose="020B0604020202020204" pitchFamily="34" charset="0"/>
                        <a:cs typeface="Arial" panose="020B0604020202020204" pitchFamily="34" charset="0"/>
                      </a:endParaRPr>
                    </a:p>
                  </a:txBody>
                  <a:tcPr/>
                </a:tc>
                <a:tc>
                  <a:txBody>
                    <a:bodyPr/>
                    <a:lstStyle/>
                    <a:p>
                      <a:pPr marL="0" algn="ctr" defTabSz="457200" rtl="0" eaLnBrk="1" latinLnBrk="0" hangingPunct="1"/>
                      <a:r>
                        <a:rPr lang="en-GB" sz="2400" kern="1200" dirty="0" smtClean="0">
                          <a:solidFill>
                            <a:schemeClr val="dk1"/>
                          </a:solidFill>
                          <a:latin typeface="Arial" panose="020B0604020202020204" pitchFamily="34" charset="0"/>
                          <a:ea typeface="+mn-ea"/>
                          <a:cs typeface="Arial" panose="020B0604020202020204" pitchFamily="34" charset="0"/>
                        </a:rPr>
                        <a:t>May 20th</a:t>
                      </a:r>
                      <a:endParaRPr lang="en-GB" sz="2400" kern="1200" dirty="0">
                        <a:solidFill>
                          <a:schemeClr val="dk1"/>
                        </a:solidFill>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val="3753344812"/>
                  </a:ext>
                </a:extLst>
              </a:tr>
              <a:tr h="520829">
                <a:tc>
                  <a:txBody>
                    <a:bodyPr/>
                    <a:lstStyle/>
                    <a:p>
                      <a:r>
                        <a:rPr lang="en-GB" sz="2400" dirty="0" smtClean="0">
                          <a:latin typeface="Arial" panose="020B0604020202020204" pitchFamily="34" charset="0"/>
                          <a:cs typeface="Arial" panose="020B0604020202020204" pitchFamily="34" charset="0"/>
                        </a:rPr>
                        <a:t>22</a:t>
                      </a:r>
                      <a:endParaRPr lang="en-GB" sz="2400" dirty="0">
                        <a:latin typeface="Arial" panose="020B0604020202020204" pitchFamily="34" charset="0"/>
                        <a:cs typeface="Arial" panose="020B0604020202020204" pitchFamily="34" charset="0"/>
                      </a:endParaRPr>
                    </a:p>
                  </a:txBody>
                  <a:tcPr/>
                </a:tc>
                <a:tc>
                  <a:txBody>
                    <a:bodyPr/>
                    <a:lstStyle/>
                    <a:p>
                      <a:r>
                        <a:rPr lang="en-GB" sz="2400" dirty="0" smtClean="0">
                          <a:latin typeface="Arial" panose="020B0604020202020204" pitchFamily="34" charset="0"/>
                          <a:cs typeface="Arial" panose="020B0604020202020204" pitchFamily="34" charset="0"/>
                        </a:rPr>
                        <a:t>A world power emerges</a:t>
                      </a:r>
                      <a:endParaRPr lang="en-GB" sz="2400" dirty="0">
                        <a:latin typeface="Arial" panose="020B0604020202020204" pitchFamily="34" charset="0"/>
                        <a:cs typeface="Arial" panose="020B0604020202020204" pitchFamily="34" charset="0"/>
                      </a:endParaRPr>
                    </a:p>
                  </a:txBody>
                  <a:tcPr/>
                </a:tc>
                <a:tc>
                  <a:txBody>
                    <a:bodyPr/>
                    <a:lstStyle/>
                    <a:p>
                      <a:pPr algn="ctr"/>
                      <a:r>
                        <a:rPr lang="en-GB" sz="2400" dirty="0" smtClean="0">
                          <a:latin typeface="Arial" panose="020B0604020202020204" pitchFamily="34" charset="0"/>
                          <a:cs typeface="Arial" panose="020B0604020202020204" pitchFamily="34" charset="0"/>
                        </a:rPr>
                        <a:t>1890-1904</a:t>
                      </a:r>
                      <a:endParaRPr lang="en-GB" sz="2400" dirty="0">
                        <a:latin typeface="Arial" panose="020B0604020202020204" pitchFamily="34" charset="0"/>
                        <a:cs typeface="Arial" panose="020B0604020202020204" pitchFamily="34" charset="0"/>
                      </a:endParaRPr>
                    </a:p>
                  </a:txBody>
                  <a:tcPr/>
                </a:tc>
                <a:tc>
                  <a:txBody>
                    <a:bodyPr/>
                    <a:lstStyle/>
                    <a:p>
                      <a:pPr marL="0" algn="ctr" defTabSz="457200" rtl="0" eaLnBrk="1" latinLnBrk="0" hangingPunct="1"/>
                      <a:r>
                        <a:rPr lang="en-GB" sz="2400" kern="1200" dirty="0" smtClean="0">
                          <a:solidFill>
                            <a:schemeClr val="dk1"/>
                          </a:solidFill>
                          <a:latin typeface="Arial" panose="020B0604020202020204" pitchFamily="34" charset="0"/>
                          <a:ea typeface="+mn-ea"/>
                          <a:cs typeface="Arial" panose="020B0604020202020204" pitchFamily="34" charset="0"/>
                        </a:rPr>
                        <a:t>June 3rd</a:t>
                      </a:r>
                      <a:endParaRPr lang="en-GB" sz="2400" kern="1200" dirty="0">
                        <a:solidFill>
                          <a:schemeClr val="dk1"/>
                        </a:solidFill>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val="3991103957"/>
                  </a:ext>
                </a:extLst>
              </a:tr>
            </a:tbl>
          </a:graphicData>
        </a:graphic>
      </p:graphicFrame>
      <p:sp>
        <p:nvSpPr>
          <p:cNvPr id="5" name="TextBox 4"/>
          <p:cNvSpPr txBox="1"/>
          <p:nvPr/>
        </p:nvSpPr>
        <p:spPr>
          <a:xfrm>
            <a:off x="1362634" y="107576"/>
            <a:ext cx="10585270" cy="707886"/>
          </a:xfrm>
          <a:prstGeom prst="rect">
            <a:avLst/>
          </a:prstGeom>
          <a:noFill/>
        </p:spPr>
        <p:txBody>
          <a:bodyPr wrap="none" rtlCol="0">
            <a:spAutoFit/>
          </a:bodyPr>
          <a:lstStyle/>
          <a:p>
            <a:r>
              <a:rPr lang="en-GB" sz="4000" dirty="0" smtClean="0">
                <a:latin typeface="Arial" panose="020B0604020202020204" pitchFamily="34" charset="0"/>
                <a:cs typeface="Arial" panose="020B0604020202020204" pitchFamily="34" charset="0"/>
              </a:rPr>
              <a:t>Module 3: From Continental to World Power  </a:t>
            </a:r>
            <a:endParaRPr lang="en-GB" sz="4000" dirty="0">
              <a:latin typeface="Arial" panose="020B0604020202020204" pitchFamily="34" charset="0"/>
              <a:cs typeface="Arial" panose="020B0604020202020204" pitchFamily="34" charset="0"/>
            </a:endParaRPr>
          </a:p>
        </p:txBody>
      </p:sp>
      <p:pic>
        <p:nvPicPr>
          <p:cNvPr id="6" name="Picture 2" descr="Red Check Mark Gif - ClipArt Be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38725" y="1526481"/>
            <a:ext cx="480079" cy="56560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Red Check Mark Gif - ClipArt Be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16158" y="2051582"/>
            <a:ext cx="480079" cy="56560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Red Check Mark Gif - ClipArt Be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88586" y="2584229"/>
            <a:ext cx="480079" cy="56560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Red Check Mark Gif - ClipArt Be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51960" y="3204927"/>
            <a:ext cx="480079" cy="588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047765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60419" y="144276"/>
            <a:ext cx="8911687" cy="1280890"/>
          </a:xfrm>
        </p:spPr>
        <p:txBody>
          <a:bodyPr/>
          <a:lstStyle/>
          <a:p>
            <a:pPr algn="ctr"/>
            <a:r>
              <a:rPr lang="en-GB" dirty="0" smtClean="0"/>
              <a:t>New Mexico</a:t>
            </a:r>
            <a:endParaRPr lang="en-GB" dirty="0"/>
          </a:p>
        </p:txBody>
      </p:sp>
      <p:pic>
        <p:nvPicPr>
          <p:cNvPr id="6146" name="Picture 2" descr="City of Farmington, New Mexic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643" y="1023043"/>
            <a:ext cx="11967015" cy="57625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935319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6843" y="91417"/>
            <a:ext cx="10823751" cy="1099602"/>
          </a:xfrm>
        </p:spPr>
        <p:txBody>
          <a:bodyPr/>
          <a:lstStyle/>
          <a:p>
            <a:pPr algn="ctr"/>
            <a:r>
              <a:rPr lang="en-GB" dirty="0" smtClean="0"/>
              <a:t>Wyoming</a:t>
            </a:r>
            <a:endParaRPr lang="en-GB" dirty="0"/>
          </a:p>
        </p:txBody>
      </p:sp>
      <p:pic>
        <p:nvPicPr>
          <p:cNvPr id="7170" name="Picture 2" descr="Bison (or Buffalo) below the Grand Teton Mountai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909" y="1032096"/>
            <a:ext cx="11846302" cy="58259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596806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2478" y="0"/>
            <a:ext cx="8911687" cy="1280890"/>
          </a:xfrm>
        </p:spPr>
        <p:txBody>
          <a:bodyPr/>
          <a:lstStyle/>
          <a:p>
            <a:pPr algn="ctr"/>
            <a:r>
              <a:rPr lang="en-GB" dirty="0" smtClean="0"/>
              <a:t>South Dakota</a:t>
            </a:r>
            <a:endParaRPr lang="en-GB" dirty="0"/>
          </a:p>
        </p:txBody>
      </p:sp>
      <p:pic>
        <p:nvPicPr>
          <p:cNvPr id="8194" name="Picture 2" descr="American Great Plains Prairie at Sunri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413" y="832919"/>
            <a:ext cx="11985123" cy="61506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841780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06509" y="280078"/>
            <a:ext cx="8911687" cy="1280890"/>
          </a:xfrm>
        </p:spPr>
        <p:txBody>
          <a:bodyPr/>
          <a:lstStyle/>
          <a:p>
            <a:pPr algn="ctr"/>
            <a:r>
              <a:rPr lang="en-GB" dirty="0" smtClean="0"/>
              <a:t>Arizona</a:t>
            </a:r>
            <a:endParaRPr lang="en-GB" dirty="0"/>
          </a:p>
        </p:txBody>
      </p:sp>
      <p:sp>
        <p:nvSpPr>
          <p:cNvPr id="3" name="Content Placeholder 2"/>
          <p:cNvSpPr>
            <a:spLocks noGrp="1"/>
          </p:cNvSpPr>
          <p:nvPr>
            <p:ph idx="1"/>
          </p:nvPr>
        </p:nvSpPr>
        <p:spPr/>
        <p:txBody>
          <a:bodyPr/>
          <a:lstStyle/>
          <a:p>
            <a:endParaRPr lang="en-GB" dirty="0"/>
          </a:p>
        </p:txBody>
      </p:sp>
      <p:pic>
        <p:nvPicPr>
          <p:cNvPr id="9218" name="Picture 2" descr="Three Saguaro cacti in the Arizona dese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25075"/>
            <a:ext cx="11991158" cy="6032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700627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7868" y="225757"/>
            <a:ext cx="8911687" cy="942140"/>
          </a:xfrm>
        </p:spPr>
        <p:txBody>
          <a:bodyPr/>
          <a:lstStyle/>
          <a:p>
            <a:pPr algn="ctr"/>
            <a:r>
              <a:rPr lang="en-GB" dirty="0" smtClean="0"/>
              <a:t>Utah</a:t>
            </a:r>
            <a:endParaRPr lang="en-GB" dirty="0"/>
          </a:p>
        </p:txBody>
      </p:sp>
      <p:pic>
        <p:nvPicPr>
          <p:cNvPr id="10242" name="Picture 2" descr="Epic Landscape near Moa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749" y="778598"/>
            <a:ext cx="12065251" cy="61703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012418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8526" y="2896530"/>
            <a:ext cx="8911687" cy="1280890"/>
          </a:xfrm>
        </p:spPr>
        <p:txBody>
          <a:bodyPr/>
          <a:lstStyle/>
          <a:p>
            <a:pPr algn="ctr"/>
            <a:r>
              <a:rPr lang="en-GB" dirty="0" smtClean="0"/>
              <a:t>West during the Civil War</a:t>
            </a:r>
            <a:endParaRPr lang="en-GB" dirty="0"/>
          </a:p>
        </p:txBody>
      </p:sp>
    </p:spTree>
    <p:extLst>
      <p:ext uri="{BB962C8B-B14F-4D97-AF65-F5344CB8AC3E}">
        <p14:creationId xmlns:p14="http://schemas.microsoft.com/office/powerpoint/2010/main" val="32786468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06811" y="326971"/>
            <a:ext cx="8911687" cy="1280890"/>
          </a:xfrm>
        </p:spPr>
        <p:txBody>
          <a:bodyPr/>
          <a:lstStyle/>
          <a:p>
            <a:pPr algn="ctr"/>
            <a:r>
              <a:rPr lang="en-GB" dirty="0" smtClean="0"/>
              <a:t>Civil War in the West</a:t>
            </a:r>
            <a:endParaRPr lang="en-GB" dirty="0"/>
          </a:p>
        </p:txBody>
      </p:sp>
      <p:pic>
        <p:nvPicPr>
          <p:cNvPr id="2050" name="Picture 2" descr="United States at the outbreak of the Civil Wa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521" y="1195755"/>
            <a:ext cx="8572500" cy="5662246"/>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p:cNvSpPr/>
          <p:nvPr/>
        </p:nvSpPr>
        <p:spPr>
          <a:xfrm>
            <a:off x="3590511" y="3587261"/>
            <a:ext cx="2281474" cy="708725"/>
          </a:xfrm>
          <a:prstGeom prst="ellipse">
            <a:avLst/>
          </a:prstGeom>
          <a:solidFill>
            <a:schemeClr val="tx1">
              <a:lumMod val="75000"/>
              <a:lumOff val="25000"/>
              <a:alpha val="3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Right Arrow 5"/>
          <p:cNvSpPr/>
          <p:nvPr/>
        </p:nvSpPr>
        <p:spPr>
          <a:xfrm rot="11605092">
            <a:off x="2678813" y="4275221"/>
            <a:ext cx="1228635" cy="7151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8991600" y="1207476"/>
            <a:ext cx="3200400" cy="1200329"/>
          </a:xfrm>
          <a:prstGeom prst="rect">
            <a:avLst/>
          </a:prstGeom>
          <a:noFill/>
        </p:spPr>
        <p:txBody>
          <a:bodyPr wrap="square" rtlCol="0">
            <a:spAutoFit/>
          </a:bodyPr>
          <a:lstStyle/>
          <a:p>
            <a:r>
              <a:rPr lang="en-GB" dirty="0" smtClean="0"/>
              <a:t>Southern invades</a:t>
            </a:r>
          </a:p>
          <a:p>
            <a:r>
              <a:rPr lang="en-GB" dirty="0" smtClean="0"/>
              <a:t>West…target ..support </a:t>
            </a:r>
          </a:p>
          <a:p>
            <a:r>
              <a:rPr lang="en-GB" dirty="0" smtClean="0"/>
              <a:t>“secession” of Arizona and attack California 1862</a:t>
            </a:r>
            <a:endParaRPr lang="en-GB" dirty="0"/>
          </a:p>
        </p:txBody>
      </p:sp>
      <p:sp>
        <p:nvSpPr>
          <p:cNvPr id="8" name="TextBox 7"/>
          <p:cNvSpPr txBox="1"/>
          <p:nvPr/>
        </p:nvSpPr>
        <p:spPr>
          <a:xfrm>
            <a:off x="9108830" y="3071446"/>
            <a:ext cx="3172663" cy="1477328"/>
          </a:xfrm>
          <a:prstGeom prst="rect">
            <a:avLst/>
          </a:prstGeom>
          <a:noFill/>
        </p:spPr>
        <p:txBody>
          <a:bodyPr wrap="none" rtlCol="0">
            <a:spAutoFit/>
          </a:bodyPr>
          <a:lstStyle/>
          <a:p>
            <a:r>
              <a:rPr lang="en-GB" dirty="0" smtClean="0"/>
              <a:t>Competing slave</a:t>
            </a:r>
          </a:p>
          <a:p>
            <a:r>
              <a:rPr lang="en-GB" dirty="0" smtClean="0"/>
              <a:t>And free government</a:t>
            </a:r>
          </a:p>
          <a:p>
            <a:r>
              <a:rPr lang="en-GB" dirty="0" smtClean="0"/>
              <a:t>Missouri &amp; Kansas</a:t>
            </a:r>
          </a:p>
          <a:p>
            <a:r>
              <a:rPr lang="en-GB" dirty="0" smtClean="0"/>
              <a:t>….battles…degenerates in</a:t>
            </a:r>
          </a:p>
          <a:p>
            <a:r>
              <a:rPr lang="en-GB" dirty="0" smtClean="0"/>
              <a:t>4 year guerrilla war</a:t>
            </a:r>
            <a:endParaRPr lang="en-GB" dirty="0"/>
          </a:p>
        </p:txBody>
      </p:sp>
      <p:sp>
        <p:nvSpPr>
          <p:cNvPr id="9" name="TextBox 8"/>
          <p:cNvSpPr txBox="1"/>
          <p:nvPr/>
        </p:nvSpPr>
        <p:spPr>
          <a:xfrm>
            <a:off x="9167447" y="5357446"/>
            <a:ext cx="2459777" cy="923330"/>
          </a:xfrm>
          <a:prstGeom prst="rect">
            <a:avLst/>
          </a:prstGeom>
          <a:noFill/>
        </p:spPr>
        <p:txBody>
          <a:bodyPr wrap="square" rtlCol="0">
            <a:spAutoFit/>
          </a:bodyPr>
          <a:lstStyle/>
          <a:p>
            <a:r>
              <a:rPr lang="en-GB" dirty="0" smtClean="0"/>
              <a:t>Indian Territory</a:t>
            </a:r>
          </a:p>
          <a:p>
            <a:r>
              <a:rPr lang="en-GB" dirty="0" smtClean="0"/>
              <a:t>…mostly neutral </a:t>
            </a:r>
          </a:p>
          <a:p>
            <a:endParaRPr lang="en-GB" dirty="0"/>
          </a:p>
        </p:txBody>
      </p:sp>
      <p:sp>
        <p:nvSpPr>
          <p:cNvPr id="10" name="Oval 9"/>
          <p:cNvSpPr/>
          <p:nvPr/>
        </p:nvSpPr>
        <p:spPr>
          <a:xfrm>
            <a:off x="4021015" y="4314092"/>
            <a:ext cx="844062" cy="586154"/>
          </a:xfrm>
          <a:prstGeom prst="ellipse">
            <a:avLst/>
          </a:prstGeom>
          <a:solidFill>
            <a:srgbClr val="FFFF00">
              <a:alpha val="4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020500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P spid="8"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6632" y="343453"/>
            <a:ext cx="8911687" cy="1280890"/>
          </a:xfrm>
        </p:spPr>
        <p:txBody>
          <a:bodyPr/>
          <a:lstStyle/>
          <a:p>
            <a:pPr algn="ctr"/>
            <a:r>
              <a:rPr lang="en-GB" dirty="0" smtClean="0"/>
              <a:t>Southern “invasion” of New Mexico</a:t>
            </a:r>
            <a:endParaRPr lang="en-GB" dirty="0"/>
          </a:p>
        </p:txBody>
      </p:sp>
      <p:sp>
        <p:nvSpPr>
          <p:cNvPr id="3" name="Content Placeholder 2"/>
          <p:cNvSpPr>
            <a:spLocks noGrp="1"/>
          </p:cNvSpPr>
          <p:nvPr>
            <p:ph idx="1"/>
          </p:nvPr>
        </p:nvSpPr>
        <p:spPr>
          <a:xfrm>
            <a:off x="6945053" y="2106706"/>
            <a:ext cx="5141439" cy="5392615"/>
          </a:xfrm>
        </p:spPr>
        <p:txBody>
          <a:bodyPr>
            <a:normAutofit fontScale="62500" lnSpcReduction="20000"/>
          </a:bodyPr>
          <a:lstStyle/>
          <a:p>
            <a:r>
              <a:rPr lang="en-GB" sz="3200" dirty="0" smtClean="0">
                <a:latin typeface="Arial" panose="020B0604020202020204" pitchFamily="34" charset="0"/>
                <a:cs typeface="Arial" panose="020B0604020202020204" pitchFamily="34" charset="0"/>
              </a:rPr>
              <a:t>Power vacuum as US army moves East</a:t>
            </a:r>
          </a:p>
          <a:p>
            <a:pPr marL="0" indent="0">
              <a:buNone/>
            </a:pPr>
            <a:r>
              <a:rPr lang="en-GB" sz="3200" dirty="0">
                <a:latin typeface="Arial" panose="020B0604020202020204" pitchFamily="34" charset="0"/>
                <a:cs typeface="Arial" panose="020B0604020202020204" pitchFamily="34" charset="0"/>
              </a:rPr>
              <a:t> </a:t>
            </a:r>
            <a:endParaRPr lang="en-GB" sz="3200" dirty="0" smtClean="0">
              <a:latin typeface="Arial" panose="020B0604020202020204" pitchFamily="34" charset="0"/>
              <a:cs typeface="Arial" panose="020B0604020202020204" pitchFamily="34" charset="0"/>
            </a:endParaRPr>
          </a:p>
          <a:p>
            <a:r>
              <a:rPr lang="en-GB" sz="3200" dirty="0" smtClean="0">
                <a:latin typeface="Arial" panose="020B0604020202020204" pitchFamily="34" charset="0"/>
                <a:cs typeface="Arial" panose="020B0604020202020204" pitchFamily="34" charset="0"/>
              </a:rPr>
              <a:t>Settlers in Southern New Mexico create separate government/ North most Mexican…hate Texas and support North</a:t>
            </a:r>
          </a:p>
          <a:p>
            <a:endParaRPr lang="en-GB" sz="3200" dirty="0">
              <a:latin typeface="Arial" panose="020B0604020202020204" pitchFamily="34" charset="0"/>
              <a:cs typeface="Arial" panose="020B0604020202020204" pitchFamily="34" charset="0"/>
            </a:endParaRPr>
          </a:p>
          <a:p>
            <a:r>
              <a:rPr lang="en-GB" sz="3200" dirty="0" smtClean="0">
                <a:latin typeface="Arial" panose="020B0604020202020204" pitchFamily="34" charset="0"/>
                <a:cs typeface="Arial" panose="020B0604020202020204" pitchFamily="34" charset="0"/>
              </a:rPr>
              <a:t>South sends army of 5,000 to support rebels and attack California</a:t>
            </a:r>
          </a:p>
          <a:p>
            <a:endParaRPr lang="en-GB" sz="3200" dirty="0">
              <a:latin typeface="Arial" panose="020B0604020202020204" pitchFamily="34" charset="0"/>
              <a:cs typeface="Arial" panose="020B0604020202020204" pitchFamily="34" charset="0"/>
            </a:endParaRPr>
          </a:p>
          <a:p>
            <a:r>
              <a:rPr lang="en-GB" sz="3200" dirty="0" smtClean="0">
                <a:latin typeface="Arial" panose="020B0604020202020204" pitchFamily="34" charset="0"/>
                <a:cs typeface="Arial" panose="020B0604020202020204" pitchFamily="34" charset="0"/>
              </a:rPr>
              <a:t>Northern army arrives, South blocked at battle of “Glorietta Pass” 1862 and abandons plans</a:t>
            </a:r>
          </a:p>
          <a:p>
            <a:endParaRPr lang="en-GB" sz="3200" dirty="0">
              <a:latin typeface="Arial" panose="020B0604020202020204" pitchFamily="34" charset="0"/>
              <a:cs typeface="Arial" panose="020B0604020202020204" pitchFamily="34" charset="0"/>
            </a:endParaRPr>
          </a:p>
          <a:p>
            <a:r>
              <a:rPr lang="en-GB" sz="3200" dirty="0" smtClean="0">
                <a:latin typeface="Arial" panose="020B0604020202020204" pitchFamily="34" charset="0"/>
                <a:cs typeface="Arial" panose="020B0604020202020204" pitchFamily="34" charset="0"/>
              </a:rPr>
              <a:t>Threat to California and emerging plan to build Trans Continental Railway secured </a:t>
            </a:r>
            <a:endParaRPr lang="en-GB" sz="3200" dirty="0" smtClean="0"/>
          </a:p>
        </p:txBody>
      </p:sp>
      <p:pic>
        <p:nvPicPr>
          <p:cNvPr id="4" name="Picture 3"/>
          <p:cNvPicPr>
            <a:picLocks noChangeAspect="1"/>
          </p:cNvPicPr>
          <p:nvPr/>
        </p:nvPicPr>
        <p:blipFill>
          <a:blip r:embed="rId2"/>
          <a:stretch>
            <a:fillRect/>
          </a:stretch>
        </p:blipFill>
        <p:spPr>
          <a:xfrm>
            <a:off x="153908" y="1387841"/>
            <a:ext cx="6663351" cy="5470159"/>
          </a:xfrm>
          <a:prstGeom prst="rect">
            <a:avLst/>
          </a:prstGeom>
        </p:spPr>
      </p:pic>
    </p:spTree>
    <p:extLst>
      <p:ext uri="{BB962C8B-B14F-4D97-AF65-F5344CB8AC3E}">
        <p14:creationId xmlns:p14="http://schemas.microsoft.com/office/powerpoint/2010/main" val="2275220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9213" y="307239"/>
            <a:ext cx="9702972" cy="1280890"/>
          </a:xfrm>
        </p:spPr>
        <p:txBody>
          <a:bodyPr/>
          <a:lstStyle/>
          <a:p>
            <a:r>
              <a:rPr lang="en-GB" dirty="0" smtClean="0"/>
              <a:t>Guerrilla warfare Border states 1861-1965</a:t>
            </a:r>
            <a:endParaRPr lang="en-GB" dirty="0"/>
          </a:p>
        </p:txBody>
      </p:sp>
      <p:sp>
        <p:nvSpPr>
          <p:cNvPr id="4" name="TextBox 3"/>
          <p:cNvSpPr txBox="1"/>
          <p:nvPr/>
        </p:nvSpPr>
        <p:spPr>
          <a:xfrm>
            <a:off x="7546991" y="1047299"/>
            <a:ext cx="4498347" cy="646331"/>
          </a:xfrm>
          <a:prstGeom prst="rect">
            <a:avLst/>
          </a:prstGeom>
          <a:noFill/>
        </p:spPr>
        <p:txBody>
          <a:bodyPr wrap="none" rtlCol="0">
            <a:spAutoFit/>
          </a:bodyPr>
          <a:lstStyle/>
          <a:p>
            <a:r>
              <a:rPr lang="en-GB" dirty="0" smtClean="0"/>
              <a:t>Major battles 1861 -1862 , major armies</a:t>
            </a:r>
          </a:p>
          <a:p>
            <a:r>
              <a:rPr lang="en-GB" dirty="0" smtClean="0"/>
              <a:t>Move east….creating vacuum</a:t>
            </a:r>
            <a:endParaRPr lang="en-GB" dirty="0"/>
          </a:p>
        </p:txBody>
      </p:sp>
      <p:sp>
        <p:nvSpPr>
          <p:cNvPr id="5" name="TextBox 4"/>
          <p:cNvSpPr txBox="1"/>
          <p:nvPr/>
        </p:nvSpPr>
        <p:spPr>
          <a:xfrm>
            <a:off x="1683944" y="1140735"/>
            <a:ext cx="5078634" cy="461665"/>
          </a:xfrm>
          <a:prstGeom prst="rect">
            <a:avLst/>
          </a:prstGeom>
          <a:noFill/>
        </p:spPr>
        <p:txBody>
          <a:bodyPr wrap="none" rtlCol="0">
            <a:spAutoFit/>
          </a:bodyPr>
          <a:lstStyle/>
          <a:p>
            <a:r>
              <a:rPr lang="en-GB" sz="2400" dirty="0" smtClean="0"/>
              <a:t>Lawrence Kansas massacre 1862</a:t>
            </a:r>
            <a:endParaRPr lang="en-GB" sz="2400" dirty="0"/>
          </a:p>
        </p:txBody>
      </p:sp>
      <p:sp>
        <p:nvSpPr>
          <p:cNvPr id="6" name="TextBox 5"/>
          <p:cNvSpPr txBox="1"/>
          <p:nvPr/>
        </p:nvSpPr>
        <p:spPr>
          <a:xfrm>
            <a:off x="7608276" y="1863970"/>
            <a:ext cx="4677508" cy="923330"/>
          </a:xfrm>
          <a:prstGeom prst="rect">
            <a:avLst/>
          </a:prstGeom>
          <a:noFill/>
        </p:spPr>
        <p:txBody>
          <a:bodyPr wrap="square" rtlCol="0">
            <a:spAutoFit/>
          </a:bodyPr>
          <a:lstStyle/>
          <a:p>
            <a:r>
              <a:rPr lang="en-GB" dirty="0" smtClean="0"/>
              <a:t>Guerrilla war rages 4 years, </a:t>
            </a:r>
            <a:endParaRPr lang="en-GB" dirty="0"/>
          </a:p>
          <a:p>
            <a:r>
              <a:rPr lang="en-GB" dirty="0" smtClean="0"/>
              <a:t>Pro slavery:  “Bushwhackers” Free Soil</a:t>
            </a:r>
          </a:p>
          <a:p>
            <a:endParaRPr lang="en-GB" dirty="0"/>
          </a:p>
        </p:txBody>
      </p:sp>
      <p:pic>
        <p:nvPicPr>
          <p:cNvPr id="1028" name="Picture 4" descr="undefin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88124"/>
            <a:ext cx="7362092" cy="532227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7570222" y="2731477"/>
            <a:ext cx="5413661" cy="923330"/>
          </a:xfrm>
          <a:prstGeom prst="rect">
            <a:avLst/>
          </a:prstGeom>
          <a:noFill/>
        </p:spPr>
        <p:txBody>
          <a:bodyPr wrap="none" rtlCol="0">
            <a:spAutoFit/>
          </a:bodyPr>
          <a:lstStyle/>
          <a:p>
            <a:r>
              <a:rPr lang="en-GB" dirty="0" smtClean="0"/>
              <a:t>Individual And mass killings, murder of prisoners</a:t>
            </a:r>
          </a:p>
          <a:p>
            <a:r>
              <a:rPr lang="en-GB" dirty="0" smtClean="0"/>
              <a:t>Burning towns….men only…25,000 killed</a:t>
            </a:r>
          </a:p>
          <a:p>
            <a:r>
              <a:rPr lang="en-GB" dirty="0" smtClean="0"/>
              <a:t>In Missouri …female slaves raped </a:t>
            </a:r>
          </a:p>
        </p:txBody>
      </p:sp>
      <p:sp>
        <p:nvSpPr>
          <p:cNvPr id="8" name="TextBox 7"/>
          <p:cNvSpPr txBox="1"/>
          <p:nvPr/>
        </p:nvSpPr>
        <p:spPr>
          <a:xfrm>
            <a:off x="7666892" y="4114800"/>
            <a:ext cx="4376519" cy="646331"/>
          </a:xfrm>
          <a:prstGeom prst="rect">
            <a:avLst/>
          </a:prstGeom>
          <a:noFill/>
        </p:spPr>
        <p:txBody>
          <a:bodyPr wrap="none" rtlCol="0">
            <a:spAutoFit/>
          </a:bodyPr>
          <a:lstStyle/>
          <a:p>
            <a:r>
              <a:rPr lang="en-GB" dirty="0" smtClean="0"/>
              <a:t>Lawrence Kansas 1863…200 civilian </a:t>
            </a:r>
          </a:p>
          <a:p>
            <a:r>
              <a:rPr lang="en-GB" dirty="0" smtClean="0"/>
              <a:t>Men killed….</a:t>
            </a:r>
          </a:p>
        </p:txBody>
      </p:sp>
      <p:sp>
        <p:nvSpPr>
          <p:cNvPr id="9" name="TextBox 8"/>
          <p:cNvSpPr txBox="1"/>
          <p:nvPr/>
        </p:nvSpPr>
        <p:spPr>
          <a:xfrm>
            <a:off x="7655169" y="5064368"/>
            <a:ext cx="4733988" cy="646331"/>
          </a:xfrm>
          <a:prstGeom prst="rect">
            <a:avLst/>
          </a:prstGeom>
          <a:noFill/>
        </p:spPr>
        <p:txBody>
          <a:bodyPr wrap="none" rtlCol="0">
            <a:spAutoFit/>
          </a:bodyPr>
          <a:lstStyle/>
          <a:p>
            <a:r>
              <a:rPr lang="en-GB" dirty="0" smtClean="0"/>
              <a:t>Union army evicts “pro slavery” </a:t>
            </a:r>
          </a:p>
          <a:p>
            <a:r>
              <a:rPr lang="en-GB" dirty="0" smtClean="0"/>
              <a:t>Settlers…20,000 forced to walk to Texas </a:t>
            </a:r>
            <a:endParaRPr lang="en-GB" dirty="0"/>
          </a:p>
        </p:txBody>
      </p:sp>
      <p:sp>
        <p:nvSpPr>
          <p:cNvPr id="10" name="TextBox 9"/>
          <p:cNvSpPr txBox="1"/>
          <p:nvPr/>
        </p:nvSpPr>
        <p:spPr>
          <a:xfrm>
            <a:off x="7620000" y="6096000"/>
            <a:ext cx="3908442" cy="646331"/>
          </a:xfrm>
          <a:prstGeom prst="rect">
            <a:avLst/>
          </a:prstGeom>
          <a:noFill/>
        </p:spPr>
        <p:txBody>
          <a:bodyPr wrap="none" rtlCol="0">
            <a:spAutoFit/>
          </a:bodyPr>
          <a:lstStyle/>
          <a:p>
            <a:r>
              <a:rPr lang="en-GB" dirty="0" smtClean="0"/>
              <a:t>Fighting continues till end of war..</a:t>
            </a:r>
          </a:p>
          <a:p>
            <a:r>
              <a:rPr lang="en-GB" dirty="0" smtClean="0"/>
              <a:t>Most “bushwhackers” dead </a:t>
            </a:r>
            <a:endParaRPr lang="en-GB" dirty="0"/>
          </a:p>
        </p:txBody>
      </p:sp>
    </p:spTree>
    <p:extLst>
      <p:ext uri="{BB962C8B-B14F-4D97-AF65-F5344CB8AC3E}">
        <p14:creationId xmlns:p14="http://schemas.microsoft.com/office/powerpoint/2010/main" val="2953323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2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12833" y="272417"/>
            <a:ext cx="8911687" cy="1280890"/>
          </a:xfrm>
        </p:spPr>
        <p:txBody>
          <a:bodyPr/>
          <a:lstStyle/>
          <a:p>
            <a:r>
              <a:rPr lang="en-GB" dirty="0" smtClean="0"/>
              <a:t>“Bloody Bill” Anderson (1840-1864)</a:t>
            </a:r>
            <a:endParaRPr lang="en-GB" dirty="0"/>
          </a:p>
        </p:txBody>
      </p:sp>
      <p:pic>
        <p:nvPicPr>
          <p:cNvPr id="3074" name="Picture 2" descr="https://upload.wikimedia.org/wikipedia/commons/thumb/7/78/Bloody-bill-anderson.jpg/250px-Bloody-bill-anders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296" y="1547448"/>
            <a:ext cx="6643812" cy="540433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332892" y="973015"/>
            <a:ext cx="2962671" cy="584775"/>
          </a:xfrm>
          <a:prstGeom prst="rect">
            <a:avLst/>
          </a:prstGeom>
          <a:noFill/>
        </p:spPr>
        <p:txBody>
          <a:bodyPr wrap="none" rtlCol="0">
            <a:spAutoFit/>
          </a:bodyPr>
          <a:lstStyle/>
          <a:p>
            <a:r>
              <a:rPr lang="en-GB" sz="3200" dirty="0" smtClean="0">
                <a:latin typeface="Arial" panose="020B0604020202020204" pitchFamily="34" charset="0"/>
                <a:cs typeface="Arial" panose="020B0604020202020204" pitchFamily="34" charset="0"/>
              </a:rPr>
              <a:t>Anderson 1864</a:t>
            </a:r>
            <a:endParaRPr lang="en-GB" sz="3200" dirty="0">
              <a:latin typeface="Arial" panose="020B0604020202020204" pitchFamily="34" charset="0"/>
              <a:cs typeface="Arial" panose="020B0604020202020204" pitchFamily="34" charset="0"/>
            </a:endParaRPr>
          </a:p>
        </p:txBody>
      </p:sp>
      <p:sp>
        <p:nvSpPr>
          <p:cNvPr id="5" name="TextBox 4"/>
          <p:cNvSpPr txBox="1"/>
          <p:nvPr/>
        </p:nvSpPr>
        <p:spPr>
          <a:xfrm>
            <a:off x="7037986" y="944742"/>
            <a:ext cx="4513383" cy="923330"/>
          </a:xfrm>
          <a:prstGeom prst="rect">
            <a:avLst/>
          </a:prstGeom>
          <a:noFill/>
        </p:spPr>
        <p:txBody>
          <a:bodyPr wrap="square" rtlCol="0">
            <a:spAutoFit/>
          </a:bodyPr>
          <a:lstStyle/>
          <a:p>
            <a:r>
              <a:rPr lang="en-GB" dirty="0" smtClean="0"/>
              <a:t>Quiet reserved boy, respectable family …Father horse trader No slaves,,,steals horses for Southern army</a:t>
            </a:r>
          </a:p>
        </p:txBody>
      </p:sp>
      <p:sp>
        <p:nvSpPr>
          <p:cNvPr id="6" name="TextBox 5"/>
          <p:cNvSpPr txBox="1"/>
          <p:nvPr/>
        </p:nvSpPr>
        <p:spPr>
          <a:xfrm>
            <a:off x="7022122" y="1981199"/>
            <a:ext cx="5427786" cy="923330"/>
          </a:xfrm>
          <a:prstGeom prst="rect">
            <a:avLst/>
          </a:prstGeom>
          <a:noFill/>
        </p:spPr>
        <p:txBody>
          <a:bodyPr wrap="square" rtlCol="0">
            <a:spAutoFit/>
          </a:bodyPr>
          <a:lstStyle/>
          <a:p>
            <a:r>
              <a:rPr lang="en-GB" dirty="0" smtClean="0"/>
              <a:t>Mother killed by lightning 1860 Father shot dead resisting Arrest for assisting horse stealer. Anderson kills father’s killer</a:t>
            </a:r>
            <a:endParaRPr lang="en-GB" dirty="0"/>
          </a:p>
        </p:txBody>
      </p:sp>
      <p:sp>
        <p:nvSpPr>
          <p:cNvPr id="7" name="TextBox 6"/>
          <p:cNvSpPr txBox="1"/>
          <p:nvPr/>
        </p:nvSpPr>
        <p:spPr>
          <a:xfrm>
            <a:off x="6963508" y="3024553"/>
            <a:ext cx="5228492" cy="646331"/>
          </a:xfrm>
          <a:prstGeom prst="rect">
            <a:avLst/>
          </a:prstGeom>
          <a:noFill/>
        </p:spPr>
        <p:txBody>
          <a:bodyPr wrap="square" rtlCol="0">
            <a:spAutoFit/>
          </a:bodyPr>
          <a:lstStyle/>
          <a:p>
            <a:r>
              <a:rPr lang="en-GB" dirty="0" smtClean="0"/>
              <a:t>Sisters captured by northern troops, one  dies in (accidental) fire…Bill enraged….</a:t>
            </a:r>
            <a:endParaRPr lang="en-GB" dirty="0"/>
          </a:p>
        </p:txBody>
      </p:sp>
      <p:sp>
        <p:nvSpPr>
          <p:cNvPr id="8" name="TextBox 7"/>
          <p:cNvSpPr txBox="1"/>
          <p:nvPr/>
        </p:nvSpPr>
        <p:spPr>
          <a:xfrm>
            <a:off x="6998677" y="3704492"/>
            <a:ext cx="5193323" cy="2031325"/>
          </a:xfrm>
          <a:prstGeom prst="rect">
            <a:avLst/>
          </a:prstGeom>
          <a:noFill/>
        </p:spPr>
        <p:txBody>
          <a:bodyPr wrap="square" rtlCol="0">
            <a:spAutoFit/>
          </a:bodyPr>
          <a:lstStyle/>
          <a:p>
            <a:r>
              <a:rPr lang="en-GB" dirty="0" smtClean="0"/>
              <a:t>Joins “Quantrill Raiders,</a:t>
            </a:r>
          </a:p>
          <a:p>
            <a:r>
              <a:rPr lang="en-GB" dirty="0" smtClean="0"/>
              <a:t>…….. Lawrence massacre</a:t>
            </a:r>
          </a:p>
          <a:p>
            <a:r>
              <a:rPr lang="en-GB" dirty="0" smtClean="0"/>
              <a:t>………holds up train, kills soldiers</a:t>
            </a:r>
          </a:p>
          <a:p>
            <a:r>
              <a:rPr lang="en-GB" dirty="0" smtClean="0"/>
              <a:t>…….. Murders union farmers, rapes</a:t>
            </a:r>
          </a:p>
          <a:p>
            <a:r>
              <a:rPr lang="en-GB" dirty="0"/>
              <a:t> </a:t>
            </a:r>
            <a:r>
              <a:rPr lang="en-GB" dirty="0" smtClean="0"/>
              <a:t>         black maids</a:t>
            </a:r>
          </a:p>
          <a:p>
            <a:r>
              <a:rPr lang="en-GB" dirty="0" smtClean="0"/>
              <a:t>……collect scalps and decorates horse</a:t>
            </a:r>
          </a:p>
          <a:p>
            <a:r>
              <a:rPr lang="en-GB" dirty="0" smtClean="0"/>
              <a:t>      </a:t>
            </a:r>
          </a:p>
        </p:txBody>
      </p:sp>
      <p:sp>
        <p:nvSpPr>
          <p:cNvPr id="9" name="TextBox 8"/>
          <p:cNvSpPr txBox="1"/>
          <p:nvPr/>
        </p:nvSpPr>
        <p:spPr>
          <a:xfrm>
            <a:off x="7033846" y="5509846"/>
            <a:ext cx="5345723" cy="369332"/>
          </a:xfrm>
          <a:prstGeom prst="rect">
            <a:avLst/>
          </a:prstGeom>
          <a:noFill/>
        </p:spPr>
        <p:txBody>
          <a:bodyPr wrap="square" rtlCol="0">
            <a:spAutoFit/>
          </a:bodyPr>
          <a:lstStyle/>
          <a:p>
            <a:r>
              <a:rPr lang="en-GB" dirty="0" smtClean="0"/>
              <a:t>Killed 1864, 54 scalps on saddle</a:t>
            </a:r>
            <a:endParaRPr lang="en-GB" dirty="0"/>
          </a:p>
        </p:txBody>
      </p:sp>
      <p:sp>
        <p:nvSpPr>
          <p:cNvPr id="10" name="TextBox 9"/>
          <p:cNvSpPr txBox="1"/>
          <p:nvPr/>
        </p:nvSpPr>
        <p:spPr>
          <a:xfrm>
            <a:off x="7127631" y="6211669"/>
            <a:ext cx="6555000" cy="646331"/>
          </a:xfrm>
          <a:prstGeom prst="rect">
            <a:avLst/>
          </a:prstGeom>
          <a:noFill/>
        </p:spPr>
        <p:txBody>
          <a:bodyPr wrap="none" rtlCol="0">
            <a:spAutoFit/>
          </a:bodyPr>
          <a:lstStyle/>
          <a:p>
            <a:r>
              <a:rPr lang="en-GB" dirty="0" smtClean="0"/>
              <a:t>Training ground for Jessie &amp; Frank James and other future</a:t>
            </a:r>
          </a:p>
          <a:p>
            <a:r>
              <a:rPr lang="en-GB" dirty="0" smtClean="0"/>
              <a:t>outlaws…..legacy of violence and glamour</a:t>
            </a:r>
            <a:endParaRPr lang="en-GB" dirty="0"/>
          </a:p>
        </p:txBody>
      </p:sp>
    </p:spTree>
    <p:extLst>
      <p:ext uri="{BB962C8B-B14F-4D97-AF65-F5344CB8AC3E}">
        <p14:creationId xmlns:p14="http://schemas.microsoft.com/office/powerpoint/2010/main" val="3959189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07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59765" y="941384"/>
            <a:ext cx="10151165" cy="1150212"/>
          </a:xfrm>
        </p:spPr>
        <p:txBody>
          <a:bodyPr/>
          <a:lstStyle/>
          <a:p>
            <a:pPr algn="ctr"/>
            <a:r>
              <a:rPr lang="en-GB" dirty="0" smtClean="0"/>
              <a:t>American History </a:t>
            </a:r>
            <a:endParaRPr lang="en-GB" dirty="0"/>
          </a:p>
        </p:txBody>
      </p:sp>
      <p:sp>
        <p:nvSpPr>
          <p:cNvPr id="4" name="Subtitle 3"/>
          <p:cNvSpPr>
            <a:spLocks noGrp="1"/>
          </p:cNvSpPr>
          <p:nvPr>
            <p:ph type="subTitle" idx="1"/>
          </p:nvPr>
        </p:nvSpPr>
        <p:spPr>
          <a:xfrm>
            <a:off x="1626477" y="2885608"/>
            <a:ext cx="9771836" cy="1126283"/>
          </a:xfrm>
        </p:spPr>
        <p:txBody>
          <a:bodyPr>
            <a:normAutofit fontScale="92500"/>
          </a:bodyPr>
          <a:lstStyle/>
          <a:p>
            <a:pPr algn="ctr"/>
            <a:r>
              <a:rPr lang="en-GB" sz="4000" dirty="0" smtClean="0">
                <a:latin typeface="Arial" panose="020B0604020202020204" pitchFamily="34" charset="0"/>
                <a:cs typeface="Arial" panose="020B0604020202020204" pitchFamily="34" charset="0"/>
              </a:rPr>
              <a:t>Talk 20: Conquest of the West  (1860-1900)</a:t>
            </a:r>
            <a:endParaRPr lang="en-GB" sz="4000" dirty="0">
              <a:latin typeface="Arial" panose="020B0604020202020204" pitchFamily="34" charset="0"/>
              <a:cs typeface="Arial" panose="020B0604020202020204" pitchFamily="34" charset="0"/>
            </a:endParaRPr>
          </a:p>
        </p:txBody>
      </p:sp>
      <p:sp>
        <p:nvSpPr>
          <p:cNvPr id="3" name="TextBox 2"/>
          <p:cNvSpPr txBox="1"/>
          <p:nvPr/>
        </p:nvSpPr>
        <p:spPr>
          <a:xfrm>
            <a:off x="11151909" y="443060"/>
            <a:ext cx="312906" cy="369332"/>
          </a:xfrm>
          <a:prstGeom prst="rect">
            <a:avLst/>
          </a:prstGeom>
          <a:noFill/>
        </p:spPr>
        <p:txBody>
          <a:bodyPr wrap="none" rtlCol="0">
            <a:spAutoFit/>
          </a:bodyPr>
          <a:lstStyle/>
          <a:p>
            <a:r>
              <a:rPr lang="en-GB" dirty="0" smtClean="0"/>
              <a:t>1</a:t>
            </a:r>
            <a:endParaRPr lang="en-GB" dirty="0"/>
          </a:p>
        </p:txBody>
      </p:sp>
    </p:spTree>
    <p:extLst>
      <p:ext uri="{BB962C8B-B14F-4D97-AF65-F5344CB8AC3E}">
        <p14:creationId xmlns:p14="http://schemas.microsoft.com/office/powerpoint/2010/main" val="174089537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02391" y="162383"/>
            <a:ext cx="8911687" cy="1280890"/>
          </a:xfrm>
        </p:spPr>
        <p:txBody>
          <a:bodyPr/>
          <a:lstStyle/>
          <a:p>
            <a:r>
              <a:rPr lang="en-GB" dirty="0" smtClean="0"/>
              <a:t>American Indians and Civil War</a:t>
            </a:r>
            <a:endParaRPr lang="en-GB" dirty="0"/>
          </a:p>
        </p:txBody>
      </p:sp>
      <p:sp>
        <p:nvSpPr>
          <p:cNvPr id="3" name="Content Placeholder 2"/>
          <p:cNvSpPr>
            <a:spLocks noGrp="1"/>
          </p:cNvSpPr>
          <p:nvPr>
            <p:ph idx="1"/>
          </p:nvPr>
        </p:nvSpPr>
        <p:spPr>
          <a:xfrm>
            <a:off x="1519651" y="877034"/>
            <a:ext cx="11606542" cy="4916030"/>
          </a:xfrm>
        </p:spPr>
        <p:txBody>
          <a:bodyPr>
            <a:normAutofit/>
          </a:bodyPr>
          <a:lstStyle/>
          <a:p>
            <a:r>
              <a:rPr lang="en-GB" sz="2400" dirty="0" smtClean="0">
                <a:latin typeface="Arial" panose="020B0604020202020204" pitchFamily="34" charset="0"/>
                <a:cs typeface="Arial" panose="020B0604020202020204" pitchFamily="34" charset="0"/>
              </a:rPr>
              <a:t>Indigenous people split into three factions</a:t>
            </a:r>
          </a:p>
          <a:p>
            <a:pPr lvl="1"/>
            <a:r>
              <a:rPr lang="en-GB" sz="2400" dirty="0">
                <a:latin typeface="Arial" panose="020B0604020202020204" pitchFamily="34" charset="0"/>
                <a:cs typeface="Arial" panose="020B0604020202020204" pitchFamily="34" charset="0"/>
              </a:rPr>
              <a:t>Neutral….majority of tribes consider this a….”White man’s problem”</a:t>
            </a:r>
          </a:p>
          <a:p>
            <a:pPr lvl="1"/>
            <a:r>
              <a:rPr lang="en-GB" sz="2400" dirty="0">
                <a:latin typeface="Arial" panose="020B0604020202020204" pitchFamily="34" charset="0"/>
                <a:cs typeface="Arial" panose="020B0604020202020204" pitchFamily="34" charset="0"/>
              </a:rPr>
              <a:t>Slave owning Cherokees, other tribes seek revenge and support South</a:t>
            </a:r>
          </a:p>
          <a:p>
            <a:pPr lvl="1"/>
            <a:r>
              <a:rPr lang="en-GB" sz="2400" dirty="0">
                <a:latin typeface="Arial" panose="020B0604020202020204" pitchFamily="34" charset="0"/>
                <a:cs typeface="Arial" panose="020B0604020202020204" pitchFamily="34" charset="0"/>
              </a:rPr>
              <a:t>Some Indians supported North…seeking future security</a:t>
            </a:r>
          </a:p>
          <a:p>
            <a:pPr lvl="1"/>
            <a:r>
              <a:rPr lang="en-GB" sz="2400" dirty="0">
                <a:latin typeface="Arial" panose="020B0604020202020204" pitchFamily="34" charset="0"/>
                <a:cs typeface="Arial" panose="020B0604020202020204" pitchFamily="34" charset="0"/>
              </a:rPr>
              <a:t>Multiple small scale skirmishes…everyone fighting everyone</a:t>
            </a:r>
          </a:p>
          <a:p>
            <a:endParaRPr lang="en-GB" sz="2400" dirty="0">
              <a:latin typeface="Arial" panose="020B0604020202020204" pitchFamily="34" charset="0"/>
              <a:cs typeface="Arial" panose="020B0604020202020204" pitchFamily="34" charset="0"/>
            </a:endParaRPr>
          </a:p>
          <a:p>
            <a:pPr marL="342900" lvl="1" indent="-342900"/>
            <a:r>
              <a:rPr lang="en-GB" sz="2400" dirty="0" smtClean="0">
                <a:latin typeface="Arial" panose="020B0604020202020204" pitchFamily="34" charset="0"/>
                <a:cs typeface="Arial" panose="020B0604020202020204" pitchFamily="34" charset="0"/>
              </a:rPr>
              <a:t>Regular Army abandons West/ Settlements slow down</a:t>
            </a:r>
          </a:p>
          <a:p>
            <a:pPr marL="342900" lvl="1" indent="-342900"/>
            <a:endParaRPr lang="en-GB" sz="2400" dirty="0">
              <a:latin typeface="Arial" panose="020B0604020202020204" pitchFamily="34" charset="0"/>
              <a:cs typeface="Arial" panose="020B0604020202020204" pitchFamily="34" charset="0"/>
            </a:endParaRPr>
          </a:p>
          <a:p>
            <a:pPr marL="342900" lvl="1" indent="-342900"/>
            <a:r>
              <a:rPr lang="en-GB" sz="2400" dirty="0">
                <a:latin typeface="Arial" panose="020B0604020202020204" pitchFamily="34" charset="0"/>
                <a:cs typeface="Arial" panose="020B0604020202020204" pitchFamily="34" charset="0"/>
              </a:rPr>
              <a:t>Last chance for Indians to </a:t>
            </a:r>
            <a:r>
              <a:rPr lang="en-GB" sz="2400" dirty="0" smtClean="0">
                <a:latin typeface="Arial" panose="020B0604020202020204" pitchFamily="34" charset="0"/>
                <a:cs typeface="Arial" panose="020B0604020202020204" pitchFamily="34" charset="0"/>
              </a:rPr>
              <a:t>unite…5 years respite </a:t>
            </a:r>
          </a:p>
          <a:p>
            <a:pPr marL="0" lvl="1" indent="0">
              <a:buNone/>
            </a:pPr>
            <a:r>
              <a:rPr lang="en-GB" sz="2400" dirty="0">
                <a:latin typeface="Arial" panose="020B0604020202020204" pitchFamily="34" charset="0"/>
                <a:cs typeface="Arial" panose="020B0604020202020204" pitchFamily="34" charset="0"/>
              </a:rPr>
              <a:t>	</a:t>
            </a:r>
            <a:r>
              <a:rPr lang="en-GB" sz="2400" dirty="0" smtClean="0">
                <a:latin typeface="Arial" panose="020B0604020202020204" pitchFamily="34" charset="0"/>
                <a:cs typeface="Arial" panose="020B0604020202020204" pitchFamily="34" charset="0"/>
              </a:rPr>
              <a:t>….. </a:t>
            </a:r>
            <a:r>
              <a:rPr lang="en-GB" sz="2400" dirty="0">
                <a:latin typeface="Arial" panose="020B0604020202020204" pitchFamily="34" charset="0"/>
                <a:cs typeface="Arial" panose="020B0604020202020204" pitchFamily="34" charset="0"/>
              </a:rPr>
              <a:t>No Tecumseh</a:t>
            </a:r>
            <a:endParaRPr lang="en-GB" sz="2000" dirty="0">
              <a:latin typeface="Arial" panose="020B0604020202020204" pitchFamily="34" charset="0"/>
              <a:cs typeface="Arial" panose="020B0604020202020204" pitchFamily="34" charset="0"/>
            </a:endParaRPr>
          </a:p>
          <a:p>
            <a:pPr marL="0" lvl="1" indent="0">
              <a:buNone/>
            </a:pPr>
            <a:endParaRPr lang="en-GB" sz="2400" dirty="0" smtClean="0">
              <a:latin typeface="Arial" panose="020B0604020202020204" pitchFamily="34" charset="0"/>
              <a:cs typeface="Arial" panose="020B0604020202020204" pitchFamily="34" charset="0"/>
            </a:endParaRPr>
          </a:p>
          <a:p>
            <a:pPr marL="342900" lvl="1" indent="-342900"/>
            <a:endParaRPr lang="en-GB" sz="2400" dirty="0">
              <a:latin typeface="Arial" panose="020B0604020202020204" pitchFamily="34" charset="0"/>
              <a:cs typeface="Arial" panose="020B0604020202020204" pitchFamily="34" charset="0"/>
            </a:endParaRPr>
          </a:p>
          <a:p>
            <a:pPr marL="342900" lvl="1" indent="-342900"/>
            <a:endParaRPr lang="en-GB" sz="2400" dirty="0" smtClean="0">
              <a:latin typeface="Arial" panose="020B0604020202020204" pitchFamily="34" charset="0"/>
              <a:cs typeface="Arial" panose="020B0604020202020204" pitchFamily="34" charset="0"/>
            </a:endParaRPr>
          </a:p>
          <a:p>
            <a:pPr marL="342900" lvl="1" indent="-342900"/>
            <a:endParaRPr lang="en-GB" sz="2400" dirty="0">
              <a:latin typeface="Arial" panose="020B0604020202020204" pitchFamily="34" charset="0"/>
              <a:cs typeface="Arial" panose="020B0604020202020204" pitchFamily="34" charset="0"/>
            </a:endParaRPr>
          </a:p>
          <a:p>
            <a:endParaRPr lang="en-GB" sz="2400" dirty="0" smtClean="0">
              <a:latin typeface="Arial" panose="020B0604020202020204" pitchFamily="34" charset="0"/>
              <a:cs typeface="Arial" panose="020B0604020202020204" pitchFamily="34" charset="0"/>
            </a:endParaRPr>
          </a:p>
        </p:txBody>
      </p:sp>
      <p:sp>
        <p:nvSpPr>
          <p:cNvPr id="5" name="TextBox 4"/>
          <p:cNvSpPr txBox="1"/>
          <p:nvPr/>
        </p:nvSpPr>
        <p:spPr>
          <a:xfrm>
            <a:off x="1503407" y="6027003"/>
            <a:ext cx="9442764" cy="830997"/>
          </a:xfrm>
          <a:prstGeom prst="rect">
            <a:avLst/>
          </a:prstGeom>
          <a:noFill/>
        </p:spPr>
        <p:txBody>
          <a:bodyPr wrap="square" rtlCol="0">
            <a:spAutoFit/>
          </a:bodyPr>
          <a:lstStyle/>
          <a:p>
            <a:pPr algn="ctr"/>
            <a:r>
              <a:rPr lang="en-GB" sz="2400" dirty="0" smtClean="0">
                <a:latin typeface="Arial" panose="020B0604020202020204" pitchFamily="34" charset="0"/>
                <a:cs typeface="Arial" panose="020B0604020202020204" pitchFamily="34" charset="0"/>
              </a:rPr>
              <a:t>Civil War legislation shapes future of West ..and doom of the Indians</a:t>
            </a:r>
          </a:p>
          <a:p>
            <a:pPr algn="ctr"/>
            <a:r>
              <a:rPr lang="en-GB" sz="2400" dirty="0" smtClean="0">
                <a:latin typeface="Arial" panose="020B0604020202020204" pitchFamily="34" charset="0"/>
                <a:cs typeface="Arial" panose="020B0604020202020204" pitchFamily="34" charset="0"/>
              </a:rPr>
              <a:t> Homestead Act of 1862, Trans Continental Railway</a:t>
            </a:r>
            <a:endParaRPr lang="en-GB"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47102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8402" y="370613"/>
            <a:ext cx="8911687" cy="1280890"/>
          </a:xfrm>
        </p:spPr>
        <p:txBody>
          <a:bodyPr/>
          <a:lstStyle/>
          <a:p>
            <a:pPr algn="ctr"/>
            <a:r>
              <a:rPr lang="en-GB" dirty="0" smtClean="0"/>
              <a:t>Homestead Act 1862 : background</a:t>
            </a:r>
            <a:endParaRPr lang="en-GB" dirty="0"/>
          </a:p>
        </p:txBody>
      </p:sp>
      <p:sp>
        <p:nvSpPr>
          <p:cNvPr id="3" name="Content Placeholder 2"/>
          <p:cNvSpPr>
            <a:spLocks noGrp="1"/>
          </p:cNvSpPr>
          <p:nvPr>
            <p:ph idx="1"/>
          </p:nvPr>
        </p:nvSpPr>
        <p:spPr>
          <a:xfrm>
            <a:off x="1351287" y="1336431"/>
            <a:ext cx="11715184" cy="5521569"/>
          </a:xfrm>
        </p:spPr>
        <p:txBody>
          <a:bodyPr>
            <a:normAutofit fontScale="70000" lnSpcReduction="20000"/>
          </a:bodyPr>
          <a:lstStyle/>
          <a:p>
            <a:r>
              <a:rPr lang="en-GB" sz="3100" dirty="0" smtClean="0">
                <a:latin typeface="Arial" panose="020B0604020202020204" pitchFamily="34" charset="0"/>
                <a:cs typeface="Arial" panose="020B0604020202020204" pitchFamily="34" charset="0"/>
              </a:rPr>
              <a:t>Jeffersonian ideal</a:t>
            </a:r>
          </a:p>
          <a:p>
            <a:pPr lvl="1"/>
            <a:r>
              <a:rPr lang="en-GB" sz="3100" dirty="0">
                <a:latin typeface="Arial" panose="020B0604020202020204" pitchFamily="34" charset="0"/>
                <a:cs typeface="Arial" panose="020B0604020202020204" pitchFamily="34" charset="0"/>
              </a:rPr>
              <a:t>America the Land of ‘yeoman farmers”</a:t>
            </a:r>
          </a:p>
          <a:p>
            <a:pPr lvl="1"/>
            <a:r>
              <a:rPr lang="en-GB" sz="3100" dirty="0">
                <a:latin typeface="Arial" panose="020B0604020202020204" pitchFamily="34" charset="0"/>
                <a:cs typeface="Arial" panose="020B0604020202020204" pitchFamily="34" charset="0"/>
              </a:rPr>
              <a:t>Manifest Destiny to exploit and make the West productive </a:t>
            </a:r>
            <a:endParaRPr lang="en-GB" sz="3100" dirty="0" smtClean="0">
              <a:latin typeface="Arial" panose="020B0604020202020204" pitchFamily="34" charset="0"/>
              <a:cs typeface="Arial" panose="020B0604020202020204" pitchFamily="34" charset="0"/>
            </a:endParaRPr>
          </a:p>
          <a:p>
            <a:endParaRPr lang="en-GB" sz="3100" dirty="0">
              <a:latin typeface="Arial" panose="020B0604020202020204" pitchFamily="34" charset="0"/>
              <a:cs typeface="Arial" panose="020B0604020202020204" pitchFamily="34" charset="0"/>
            </a:endParaRPr>
          </a:p>
          <a:p>
            <a:r>
              <a:rPr lang="en-GB" sz="3100" dirty="0" smtClean="0">
                <a:latin typeface="Arial" panose="020B0604020202020204" pitchFamily="34" charset="0"/>
                <a:cs typeface="Arial" panose="020B0604020202020204" pitchFamily="34" charset="0"/>
              </a:rPr>
              <a:t>Land Grants prior to Civil War</a:t>
            </a:r>
          </a:p>
          <a:p>
            <a:pPr lvl="1"/>
            <a:r>
              <a:rPr lang="en-GB" sz="3100" dirty="0">
                <a:latin typeface="Arial" panose="020B0604020202020204" pitchFamily="34" charset="0"/>
                <a:cs typeface="Arial" panose="020B0604020202020204" pitchFamily="34" charset="0"/>
              </a:rPr>
              <a:t>Donation Land Grant </a:t>
            </a:r>
            <a:r>
              <a:rPr lang="en-GB" sz="3100" dirty="0" smtClean="0">
                <a:latin typeface="Arial" panose="020B0604020202020204" pitchFamily="34" charset="0"/>
                <a:cs typeface="Arial" panose="020B0604020202020204" pitchFamily="34" charset="0"/>
              </a:rPr>
              <a:t>1850…400 acres Oregon territory </a:t>
            </a:r>
            <a:r>
              <a:rPr lang="en-GB" sz="3100" dirty="0">
                <a:latin typeface="Arial" panose="020B0604020202020204" pitchFamily="34" charset="0"/>
                <a:cs typeface="Arial" panose="020B0604020202020204" pitchFamily="34" charset="0"/>
              </a:rPr>
              <a:t>white and mixed race (white/Indian) </a:t>
            </a:r>
          </a:p>
          <a:p>
            <a:pPr lvl="1"/>
            <a:r>
              <a:rPr lang="en-GB" sz="3100" dirty="0">
                <a:latin typeface="Arial" panose="020B0604020202020204" pitchFamily="34" charset="0"/>
                <a:cs typeface="Arial" panose="020B0604020202020204" pitchFamily="34" charset="0"/>
              </a:rPr>
              <a:t>Republicans want West opened up to small farmers, not ‘plantation class’</a:t>
            </a:r>
          </a:p>
          <a:p>
            <a:pPr lvl="1"/>
            <a:r>
              <a:rPr lang="en-GB" sz="3100" dirty="0">
                <a:latin typeface="Arial" panose="020B0604020202020204" pitchFamily="34" charset="0"/>
                <a:cs typeface="Arial" panose="020B0604020202020204" pitchFamily="34" charset="0"/>
              </a:rPr>
              <a:t>Southern Democrats want land opened to “slave labour” and major land </a:t>
            </a:r>
            <a:r>
              <a:rPr lang="en-GB" sz="3100" dirty="0" smtClean="0">
                <a:latin typeface="Arial" panose="020B0604020202020204" pitchFamily="34" charset="0"/>
                <a:cs typeface="Arial" panose="020B0604020202020204" pitchFamily="34" charset="0"/>
              </a:rPr>
              <a:t>owners</a:t>
            </a:r>
          </a:p>
          <a:p>
            <a:pPr lvl="1"/>
            <a:r>
              <a:rPr lang="en-GB" sz="3100" dirty="0" smtClean="0">
                <a:latin typeface="Arial" panose="020B0604020202020204" pitchFamily="34" charset="0"/>
                <a:cs typeface="Arial" panose="020B0604020202020204" pitchFamily="34" charset="0"/>
              </a:rPr>
              <a:t>The Result : Impasse</a:t>
            </a:r>
            <a:endParaRPr lang="en-GB" sz="3100" dirty="0">
              <a:latin typeface="Arial" panose="020B0604020202020204" pitchFamily="34" charset="0"/>
              <a:cs typeface="Arial" panose="020B0604020202020204" pitchFamily="34" charset="0"/>
            </a:endParaRPr>
          </a:p>
          <a:p>
            <a:pPr lvl="1"/>
            <a:endParaRPr lang="en-GB" sz="3100" dirty="0">
              <a:latin typeface="Arial" panose="020B0604020202020204" pitchFamily="34" charset="0"/>
              <a:cs typeface="Arial" panose="020B0604020202020204" pitchFamily="34" charset="0"/>
            </a:endParaRPr>
          </a:p>
          <a:p>
            <a:r>
              <a:rPr lang="en-GB" sz="3100" dirty="0" smtClean="0">
                <a:latin typeface="Arial" panose="020B0604020202020204" pitchFamily="34" charset="0"/>
                <a:cs typeface="Arial" panose="020B0604020202020204" pitchFamily="34" charset="0"/>
              </a:rPr>
              <a:t>Southern Democrats leave Congress at start of Civil War</a:t>
            </a:r>
          </a:p>
          <a:p>
            <a:endParaRPr lang="en-GB" sz="3100" dirty="0">
              <a:latin typeface="Arial" panose="020B0604020202020204" pitchFamily="34" charset="0"/>
              <a:cs typeface="Arial" panose="020B0604020202020204" pitchFamily="34" charset="0"/>
            </a:endParaRPr>
          </a:p>
          <a:p>
            <a:r>
              <a:rPr lang="en-GB" sz="3100" dirty="0" smtClean="0">
                <a:latin typeface="Arial" panose="020B0604020202020204" pitchFamily="34" charset="0"/>
                <a:cs typeface="Arial" panose="020B0604020202020204" pitchFamily="34" charset="0"/>
              </a:rPr>
              <a:t>Transformational legislation meets no resistance</a:t>
            </a:r>
          </a:p>
          <a:p>
            <a:endParaRPr lang="en-GB" sz="3100" dirty="0" smtClean="0">
              <a:latin typeface="Arial" panose="020B0604020202020204" pitchFamily="34" charset="0"/>
              <a:cs typeface="Arial" panose="020B0604020202020204" pitchFamily="34" charset="0"/>
            </a:endParaRPr>
          </a:p>
          <a:p>
            <a:endParaRPr lang="en-GB" dirty="0"/>
          </a:p>
          <a:p>
            <a:endParaRPr lang="en-GB" dirty="0"/>
          </a:p>
          <a:p>
            <a:endParaRPr lang="en-GB" dirty="0" smtClean="0"/>
          </a:p>
          <a:p>
            <a:pPr marL="0" indent="0">
              <a:buNone/>
            </a:pPr>
            <a:endParaRPr lang="en-GB" dirty="0"/>
          </a:p>
        </p:txBody>
      </p:sp>
    </p:spTree>
    <p:extLst>
      <p:ext uri="{BB962C8B-B14F-4D97-AF65-F5344CB8AC3E}">
        <p14:creationId xmlns:p14="http://schemas.microsoft.com/office/powerpoint/2010/main" val="4127650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7447" y="295864"/>
            <a:ext cx="10644553" cy="1280890"/>
          </a:xfrm>
        </p:spPr>
        <p:txBody>
          <a:bodyPr>
            <a:normAutofit/>
          </a:bodyPr>
          <a:lstStyle/>
          <a:p>
            <a:r>
              <a:rPr lang="en-GB" sz="3200" dirty="0" smtClean="0">
                <a:latin typeface="Arial" panose="020B0604020202020204" pitchFamily="34" charset="0"/>
                <a:cs typeface="Arial" panose="020B0604020202020204" pitchFamily="34" charset="0"/>
              </a:rPr>
              <a:t>Largest transfer of property to private individuals in history</a:t>
            </a:r>
            <a:endParaRPr lang="en-GB" sz="3200"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1488832" y="1066798"/>
            <a:ext cx="10519874" cy="4360985"/>
          </a:xfrm>
        </p:spPr>
        <p:txBody>
          <a:bodyPr>
            <a:normAutofit fontScale="85000" lnSpcReduction="20000"/>
          </a:bodyPr>
          <a:lstStyle/>
          <a:p>
            <a:pPr marL="342900" lvl="1" indent="-342900"/>
            <a:r>
              <a:rPr lang="en-GB" sz="2800" dirty="0">
                <a:latin typeface="Arial" panose="020B0604020202020204" pitchFamily="34" charset="0"/>
                <a:cs typeface="Arial" panose="020B0604020202020204" pitchFamily="34" charset="0"/>
              </a:rPr>
              <a:t>270 million acres of land opened for </a:t>
            </a:r>
            <a:r>
              <a:rPr lang="en-GB" sz="2800" dirty="0" smtClean="0">
                <a:latin typeface="Arial" panose="020B0604020202020204" pitchFamily="34" charset="0"/>
                <a:cs typeface="Arial" panose="020B0604020202020204" pitchFamily="34" charset="0"/>
              </a:rPr>
              <a:t>settlement</a:t>
            </a:r>
          </a:p>
          <a:p>
            <a:pPr marL="342900" lvl="1" indent="-342900"/>
            <a:endParaRPr lang="en-GB" sz="2800" dirty="0">
              <a:latin typeface="Arial" panose="020B0604020202020204" pitchFamily="34" charset="0"/>
              <a:cs typeface="Arial" panose="020B0604020202020204" pitchFamily="34" charset="0"/>
            </a:endParaRPr>
          </a:p>
          <a:p>
            <a:pPr marL="342900" lvl="1" indent="-342900"/>
            <a:r>
              <a:rPr lang="en-GB" sz="2800" dirty="0">
                <a:latin typeface="Arial" panose="020B0604020202020204" pitchFamily="34" charset="0"/>
                <a:cs typeface="Arial" panose="020B0604020202020204" pitchFamily="34" charset="0"/>
              </a:rPr>
              <a:t>10% of United States land allocated to program </a:t>
            </a:r>
            <a:endParaRPr lang="en-GB" sz="2800" dirty="0" smtClean="0">
              <a:latin typeface="Arial" panose="020B0604020202020204" pitchFamily="34" charset="0"/>
              <a:cs typeface="Arial" panose="020B0604020202020204" pitchFamily="34" charset="0"/>
            </a:endParaRPr>
          </a:p>
          <a:p>
            <a:pPr marL="342900" lvl="1" indent="-342900"/>
            <a:endParaRPr lang="en-GB" sz="2800" dirty="0">
              <a:latin typeface="Arial" panose="020B0604020202020204" pitchFamily="34" charset="0"/>
              <a:cs typeface="Arial" panose="020B0604020202020204" pitchFamily="34" charset="0"/>
            </a:endParaRPr>
          </a:p>
          <a:p>
            <a:pPr marL="342900" lvl="1" indent="-342900"/>
            <a:r>
              <a:rPr lang="en-GB" sz="2800" dirty="0" smtClean="0">
                <a:latin typeface="Arial" panose="020B0604020202020204" pitchFamily="34" charset="0"/>
                <a:cs typeface="Arial" panose="020B0604020202020204" pitchFamily="34" charset="0"/>
              </a:rPr>
              <a:t>1.6 million settlement creates 1862-1934</a:t>
            </a:r>
          </a:p>
          <a:p>
            <a:pPr marL="342900" lvl="1" indent="-342900"/>
            <a:endParaRPr lang="en-GB" sz="2800" dirty="0">
              <a:latin typeface="Arial" panose="020B0604020202020204" pitchFamily="34" charset="0"/>
              <a:cs typeface="Arial" panose="020B0604020202020204" pitchFamily="34" charset="0"/>
            </a:endParaRPr>
          </a:p>
          <a:p>
            <a:pPr marL="342900" lvl="1" indent="-342900"/>
            <a:r>
              <a:rPr lang="en-GB" sz="2800" dirty="0">
                <a:latin typeface="Arial" panose="020B0604020202020204" pitchFamily="34" charset="0"/>
                <a:cs typeface="Arial" panose="020B0604020202020204" pitchFamily="34" charset="0"/>
              </a:rPr>
              <a:t>Open to citizens and immigrants regardless of race or religion</a:t>
            </a:r>
          </a:p>
          <a:p>
            <a:pPr marL="342900" lvl="1" indent="-342900"/>
            <a:endParaRPr lang="en-GB" sz="2800" dirty="0">
              <a:latin typeface="Arial" panose="020B0604020202020204" pitchFamily="34" charset="0"/>
              <a:cs typeface="Arial" panose="020B0604020202020204" pitchFamily="34" charset="0"/>
            </a:endParaRPr>
          </a:p>
          <a:p>
            <a:pPr marL="342900" lvl="1" indent="-342900"/>
            <a:r>
              <a:rPr lang="en-GB" sz="2800" dirty="0">
                <a:latin typeface="Arial" panose="020B0604020202020204" pitchFamily="34" charset="0"/>
                <a:cs typeface="Arial" panose="020B0604020202020204" pitchFamily="34" charset="0"/>
              </a:rPr>
              <a:t>Excludes “anyone taking arms vs </a:t>
            </a:r>
            <a:r>
              <a:rPr lang="en-GB" sz="2800" dirty="0" smtClean="0">
                <a:latin typeface="Arial" panose="020B0604020202020204" pitchFamily="34" charset="0"/>
                <a:cs typeface="Arial" panose="020B0604020202020204" pitchFamily="34" charset="0"/>
              </a:rPr>
              <a:t>United States….ex Southern</a:t>
            </a:r>
          </a:p>
          <a:p>
            <a:pPr marL="0" lvl="1" indent="0">
              <a:buNone/>
            </a:pPr>
            <a:r>
              <a:rPr lang="en-GB" sz="2800" dirty="0">
                <a:latin typeface="Arial" panose="020B0604020202020204" pitchFamily="34" charset="0"/>
                <a:cs typeface="Arial" panose="020B0604020202020204" pitchFamily="34" charset="0"/>
              </a:rPr>
              <a:t> </a:t>
            </a:r>
            <a:r>
              <a:rPr lang="en-GB" sz="2800" dirty="0" smtClean="0">
                <a:latin typeface="Arial" panose="020B0604020202020204" pitchFamily="34" charset="0"/>
                <a:cs typeface="Arial" panose="020B0604020202020204" pitchFamily="34" charset="0"/>
              </a:rPr>
              <a:t>   soldiers….former guerrillas</a:t>
            </a:r>
          </a:p>
          <a:p>
            <a:pPr marL="342900" lvl="1" indent="-342900"/>
            <a:endParaRPr lang="en-GB" dirty="0"/>
          </a:p>
          <a:p>
            <a:endParaRPr lang="en-GB" dirty="0"/>
          </a:p>
        </p:txBody>
      </p:sp>
      <p:sp>
        <p:nvSpPr>
          <p:cNvPr id="5" name="TextBox 4"/>
          <p:cNvSpPr txBox="1"/>
          <p:nvPr/>
        </p:nvSpPr>
        <p:spPr>
          <a:xfrm>
            <a:off x="2497015" y="5334000"/>
            <a:ext cx="7720383" cy="1384995"/>
          </a:xfrm>
          <a:prstGeom prst="rect">
            <a:avLst/>
          </a:prstGeom>
          <a:noFill/>
        </p:spPr>
        <p:txBody>
          <a:bodyPr wrap="none" rtlCol="0">
            <a:spAutoFit/>
          </a:bodyPr>
          <a:lstStyle/>
          <a:p>
            <a:r>
              <a:rPr lang="en-GB" sz="2800" dirty="0" smtClean="0">
                <a:latin typeface="Arial" panose="020B0604020202020204" pitchFamily="34" charset="0"/>
                <a:cs typeface="Arial" panose="020B0604020202020204" pitchFamily="34" charset="0"/>
              </a:rPr>
              <a:t>News broadcast across world</a:t>
            </a:r>
          </a:p>
          <a:p>
            <a:r>
              <a:rPr lang="en-GB" sz="2800" dirty="0" smtClean="0">
                <a:latin typeface="Arial" panose="020B0604020202020204" pitchFamily="34" charset="0"/>
                <a:cs typeface="Arial" panose="020B0604020202020204" pitchFamily="34" charset="0"/>
              </a:rPr>
              <a:t>…..agents sent to Europe to encourage settlers</a:t>
            </a:r>
          </a:p>
          <a:p>
            <a:r>
              <a:rPr lang="en-GB" sz="2800" dirty="0" smtClean="0">
                <a:latin typeface="Arial" panose="020B0604020202020204" pitchFamily="34" charset="0"/>
                <a:cs typeface="Arial" panose="020B0604020202020204" pitchFamily="34" charset="0"/>
              </a:rPr>
              <a:t>….on hold till war over…..a tidal wave building..</a:t>
            </a:r>
            <a:endParaRPr lang="en-GB"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49604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6921" y="126170"/>
            <a:ext cx="8911687" cy="1280890"/>
          </a:xfrm>
        </p:spPr>
        <p:txBody>
          <a:bodyPr/>
          <a:lstStyle/>
          <a:p>
            <a:pPr algn="ctr"/>
            <a:r>
              <a:rPr lang="en-GB" dirty="0" smtClean="0"/>
              <a:t>The Deal</a:t>
            </a:r>
            <a:endParaRPr lang="en-GB" dirty="0"/>
          </a:p>
        </p:txBody>
      </p:sp>
      <p:pic>
        <p:nvPicPr>
          <p:cNvPr id="1026" name="Picture 2" descr="undefin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895" y="977774"/>
            <a:ext cx="8372789" cy="602475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8790914" y="642795"/>
            <a:ext cx="1906291" cy="369332"/>
          </a:xfrm>
          <a:prstGeom prst="rect">
            <a:avLst/>
          </a:prstGeom>
          <a:noFill/>
        </p:spPr>
        <p:txBody>
          <a:bodyPr wrap="none" rtlCol="0">
            <a:spAutoFit/>
          </a:bodyPr>
          <a:lstStyle/>
          <a:p>
            <a:r>
              <a:rPr lang="en-GB" dirty="0" smtClean="0"/>
              <a:t>Filing fee of $18</a:t>
            </a:r>
            <a:endParaRPr lang="en-GB" dirty="0"/>
          </a:p>
        </p:txBody>
      </p:sp>
      <p:sp>
        <p:nvSpPr>
          <p:cNvPr id="6" name="TextBox 5"/>
          <p:cNvSpPr txBox="1"/>
          <p:nvPr/>
        </p:nvSpPr>
        <p:spPr>
          <a:xfrm>
            <a:off x="8781861" y="1367072"/>
            <a:ext cx="3180679" cy="646331"/>
          </a:xfrm>
          <a:prstGeom prst="rect">
            <a:avLst/>
          </a:prstGeom>
          <a:noFill/>
        </p:spPr>
        <p:txBody>
          <a:bodyPr wrap="none" rtlCol="0">
            <a:spAutoFit/>
          </a:bodyPr>
          <a:lstStyle/>
          <a:p>
            <a:r>
              <a:rPr lang="en-GB" dirty="0" smtClean="0"/>
              <a:t>Individual/ family must pay</a:t>
            </a:r>
          </a:p>
          <a:p>
            <a:r>
              <a:rPr lang="en-GB" dirty="0" smtClean="0"/>
              <a:t>To get to land</a:t>
            </a:r>
            <a:endParaRPr lang="en-GB" dirty="0"/>
          </a:p>
        </p:txBody>
      </p:sp>
      <p:sp>
        <p:nvSpPr>
          <p:cNvPr id="7" name="TextBox 6"/>
          <p:cNvSpPr txBox="1"/>
          <p:nvPr/>
        </p:nvSpPr>
        <p:spPr>
          <a:xfrm>
            <a:off x="8781861" y="2362954"/>
            <a:ext cx="3725700" cy="1477328"/>
          </a:xfrm>
          <a:prstGeom prst="rect">
            <a:avLst/>
          </a:prstGeom>
          <a:noFill/>
        </p:spPr>
        <p:txBody>
          <a:bodyPr wrap="none" rtlCol="0">
            <a:spAutoFit/>
          </a:bodyPr>
          <a:lstStyle/>
          <a:p>
            <a:r>
              <a:rPr lang="en-GB" dirty="0" smtClean="0"/>
              <a:t>Occupy and ‘improve’</a:t>
            </a:r>
          </a:p>
          <a:p>
            <a:r>
              <a:rPr lang="en-GB" dirty="0" smtClean="0"/>
              <a:t>Land over five years in</a:t>
            </a:r>
          </a:p>
          <a:p>
            <a:r>
              <a:rPr lang="en-GB" dirty="0" smtClean="0"/>
              <a:t>Exchange for full ownership</a:t>
            </a:r>
          </a:p>
          <a:p>
            <a:r>
              <a:rPr lang="en-GB" dirty="0" smtClean="0"/>
              <a:t>(Northern soldiers deduct years </a:t>
            </a:r>
          </a:p>
          <a:p>
            <a:r>
              <a:rPr lang="en-GB" dirty="0" smtClean="0"/>
              <a:t>Of service)</a:t>
            </a:r>
          </a:p>
        </p:txBody>
      </p:sp>
      <p:sp>
        <p:nvSpPr>
          <p:cNvPr id="8" name="TextBox 7"/>
          <p:cNvSpPr txBox="1"/>
          <p:nvPr/>
        </p:nvSpPr>
        <p:spPr>
          <a:xfrm>
            <a:off x="8790916" y="4083111"/>
            <a:ext cx="3616696" cy="2031325"/>
          </a:xfrm>
          <a:prstGeom prst="rect">
            <a:avLst/>
          </a:prstGeom>
          <a:noFill/>
        </p:spPr>
        <p:txBody>
          <a:bodyPr wrap="none" rtlCol="0">
            <a:spAutoFit/>
          </a:bodyPr>
          <a:lstStyle/>
          <a:p>
            <a:r>
              <a:rPr lang="en-GB" dirty="0" smtClean="0"/>
              <a:t>Owner must build 12 X 14 </a:t>
            </a:r>
          </a:p>
          <a:p>
            <a:r>
              <a:rPr lang="en-GB" dirty="0" smtClean="0"/>
              <a:t>Dwelling..…did not specify </a:t>
            </a:r>
          </a:p>
          <a:p>
            <a:r>
              <a:rPr lang="en-GB" dirty="0" smtClean="0"/>
              <a:t>measurement</a:t>
            </a:r>
          </a:p>
          <a:p>
            <a:r>
              <a:rPr lang="en-GB" dirty="0" smtClean="0"/>
              <a:t>…some ‘houses’ built in inches</a:t>
            </a:r>
          </a:p>
          <a:p>
            <a:r>
              <a:rPr lang="en-GB" dirty="0" smtClean="0"/>
              <a:t>…many abuses</a:t>
            </a:r>
          </a:p>
          <a:p>
            <a:r>
              <a:rPr lang="en-GB" dirty="0" smtClean="0"/>
              <a:t>…speculators &amp; fraudsters, </a:t>
            </a:r>
          </a:p>
          <a:p>
            <a:endParaRPr lang="en-GB" dirty="0"/>
          </a:p>
        </p:txBody>
      </p:sp>
    </p:spTree>
    <p:extLst>
      <p:ext uri="{BB962C8B-B14F-4D97-AF65-F5344CB8AC3E}">
        <p14:creationId xmlns:p14="http://schemas.microsoft.com/office/powerpoint/2010/main" val="880984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83872" y="307239"/>
            <a:ext cx="8911687" cy="1280890"/>
          </a:xfrm>
        </p:spPr>
        <p:txBody>
          <a:bodyPr/>
          <a:lstStyle/>
          <a:p>
            <a:r>
              <a:rPr lang="en-GB" dirty="0" smtClean="0"/>
              <a:t>Transcontinental Railroad: The Visionary</a:t>
            </a:r>
            <a:endParaRPr lang="en-GB" dirty="0"/>
          </a:p>
        </p:txBody>
      </p:sp>
      <p:sp>
        <p:nvSpPr>
          <p:cNvPr id="3" name="Content Placeholder 2"/>
          <p:cNvSpPr>
            <a:spLocks noGrp="1"/>
          </p:cNvSpPr>
          <p:nvPr>
            <p:ph idx="1"/>
          </p:nvPr>
        </p:nvSpPr>
        <p:spPr>
          <a:xfrm>
            <a:off x="6923512" y="1009421"/>
            <a:ext cx="5498124" cy="846963"/>
          </a:xfrm>
        </p:spPr>
        <p:txBody>
          <a:bodyPr>
            <a:noAutofit/>
          </a:bodyPr>
          <a:lstStyle/>
          <a:p>
            <a:pPr marL="457200" lvl="1" indent="0" defTabSz="914400">
              <a:buNone/>
            </a:pPr>
            <a:r>
              <a:rPr lang="en-GB" sz="1800" dirty="0">
                <a:solidFill>
                  <a:schemeClr val="tx1"/>
                </a:solidFill>
              </a:rPr>
              <a:t>The idea:  Northwest Passage to Asia  to beat </a:t>
            </a:r>
            <a:r>
              <a:rPr lang="en-GB" sz="1800" dirty="0" smtClean="0">
                <a:solidFill>
                  <a:schemeClr val="tx1"/>
                </a:solidFill>
              </a:rPr>
              <a:t>Europeans</a:t>
            </a:r>
            <a:r>
              <a:rPr lang="en-GB" sz="1800" dirty="0">
                <a:solidFill>
                  <a:schemeClr val="tx1"/>
                </a:solidFill>
              </a:rPr>
              <a:t>, </a:t>
            </a:r>
            <a:endParaRPr lang="en-GB" sz="1800" dirty="0" smtClean="0">
              <a:solidFill>
                <a:schemeClr val="tx1"/>
              </a:solidFill>
            </a:endParaRPr>
          </a:p>
          <a:p>
            <a:pPr marL="457200" lvl="1" indent="0" defTabSz="914400">
              <a:buNone/>
            </a:pPr>
            <a:r>
              <a:rPr lang="en-GB" sz="1800" dirty="0" smtClean="0">
                <a:solidFill>
                  <a:schemeClr val="tx1"/>
                </a:solidFill>
              </a:rPr>
              <a:t>…..debated  </a:t>
            </a:r>
            <a:r>
              <a:rPr lang="en-GB" sz="1800" dirty="0">
                <a:solidFill>
                  <a:schemeClr val="tx1"/>
                </a:solidFill>
              </a:rPr>
              <a:t>since 1807</a:t>
            </a:r>
          </a:p>
        </p:txBody>
      </p:sp>
      <p:pic>
        <p:nvPicPr>
          <p:cNvPr id="5122" name="Picture 2" descr="undefin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3754" y="1840524"/>
            <a:ext cx="6471138" cy="516010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326924" y="3704493"/>
            <a:ext cx="4536830" cy="923330"/>
          </a:xfrm>
          <a:prstGeom prst="rect">
            <a:avLst/>
          </a:prstGeom>
          <a:noFill/>
        </p:spPr>
        <p:txBody>
          <a:bodyPr wrap="square" rtlCol="0">
            <a:spAutoFit/>
          </a:bodyPr>
          <a:lstStyle/>
          <a:p>
            <a:r>
              <a:rPr lang="en-GB" dirty="0" smtClean="0"/>
              <a:t>Theodore…Civil Engineer</a:t>
            </a:r>
          </a:p>
          <a:p>
            <a:r>
              <a:rPr lang="en-GB" dirty="0" smtClean="0"/>
              <a:t>railroad obsessed…surveys area</a:t>
            </a:r>
          </a:p>
          <a:p>
            <a:r>
              <a:rPr lang="en-GB" dirty="0" smtClean="0"/>
              <a:t>Writes proposal</a:t>
            </a:r>
          </a:p>
        </p:txBody>
      </p:sp>
      <p:sp>
        <p:nvSpPr>
          <p:cNvPr id="5" name="TextBox 4"/>
          <p:cNvSpPr txBox="1"/>
          <p:nvPr/>
        </p:nvSpPr>
        <p:spPr>
          <a:xfrm>
            <a:off x="1696397" y="1376427"/>
            <a:ext cx="3193503" cy="369332"/>
          </a:xfrm>
          <a:prstGeom prst="rect">
            <a:avLst/>
          </a:prstGeom>
          <a:noFill/>
        </p:spPr>
        <p:txBody>
          <a:bodyPr wrap="none" rtlCol="0">
            <a:spAutoFit/>
          </a:bodyPr>
          <a:lstStyle/>
          <a:p>
            <a:r>
              <a:rPr lang="en-GB" dirty="0" smtClean="0"/>
              <a:t>Theodore Judah 1826-1863</a:t>
            </a:r>
            <a:endParaRPr lang="en-GB" dirty="0"/>
          </a:p>
        </p:txBody>
      </p:sp>
      <p:sp>
        <p:nvSpPr>
          <p:cNvPr id="7" name="TextBox 6"/>
          <p:cNvSpPr txBox="1"/>
          <p:nvPr/>
        </p:nvSpPr>
        <p:spPr>
          <a:xfrm>
            <a:off x="6869322" y="2379785"/>
            <a:ext cx="5043368" cy="1200329"/>
          </a:xfrm>
          <a:prstGeom prst="rect">
            <a:avLst/>
          </a:prstGeom>
          <a:noFill/>
        </p:spPr>
        <p:txBody>
          <a:bodyPr wrap="none" rtlCol="0">
            <a:spAutoFit/>
          </a:bodyPr>
          <a:lstStyle/>
          <a:p>
            <a:pPr lvl="1"/>
            <a:r>
              <a:rPr lang="en-GB" dirty="0"/>
              <a:t>Impasse on </a:t>
            </a:r>
            <a:r>
              <a:rPr lang="en-GB" dirty="0" smtClean="0"/>
              <a:t>route</a:t>
            </a:r>
          </a:p>
          <a:p>
            <a:pPr lvl="1"/>
            <a:r>
              <a:rPr lang="en-GB" dirty="0" smtClean="0"/>
              <a:t>….</a:t>
            </a:r>
            <a:r>
              <a:rPr lang="en-GB" dirty="0"/>
              <a:t>South vs North</a:t>
            </a:r>
          </a:p>
          <a:p>
            <a:pPr lvl="1"/>
            <a:r>
              <a:rPr lang="en-GB" dirty="0" smtClean="0"/>
              <a:t>…Civil </a:t>
            </a:r>
            <a:r>
              <a:rPr lang="en-GB" dirty="0"/>
              <a:t>war ends debate : Northern </a:t>
            </a:r>
            <a:r>
              <a:rPr lang="en-GB" b="1" dirty="0" smtClean="0"/>
              <a:t>wins</a:t>
            </a:r>
            <a:endParaRPr lang="en-GB" b="1" dirty="0"/>
          </a:p>
          <a:p>
            <a:pPr lvl="2"/>
            <a:endParaRPr lang="en-GB" dirty="0"/>
          </a:p>
        </p:txBody>
      </p:sp>
      <p:sp>
        <p:nvSpPr>
          <p:cNvPr id="8" name="TextBox 7"/>
          <p:cNvSpPr txBox="1"/>
          <p:nvPr/>
        </p:nvSpPr>
        <p:spPr>
          <a:xfrm>
            <a:off x="7369678" y="5657671"/>
            <a:ext cx="4249881" cy="1200329"/>
          </a:xfrm>
          <a:prstGeom prst="rect">
            <a:avLst/>
          </a:prstGeom>
          <a:noFill/>
        </p:spPr>
        <p:txBody>
          <a:bodyPr wrap="none" rtlCol="0">
            <a:spAutoFit/>
          </a:bodyPr>
          <a:lstStyle/>
          <a:p>
            <a:r>
              <a:rPr lang="en-GB" dirty="0" smtClean="0"/>
              <a:t>Lobbies congress , business</a:t>
            </a:r>
          </a:p>
          <a:p>
            <a:r>
              <a:rPr lang="en-GB" dirty="0" smtClean="0"/>
              <a:t>Gets proposal approved</a:t>
            </a:r>
          </a:p>
          <a:p>
            <a:r>
              <a:rPr lang="en-GB" dirty="0" smtClean="0"/>
              <a:t>…dies of yellow fever returning from </a:t>
            </a:r>
          </a:p>
          <a:p>
            <a:r>
              <a:rPr lang="en-GB" dirty="0" smtClean="0"/>
              <a:t>California to New York</a:t>
            </a:r>
            <a:endParaRPr lang="en-GB" dirty="0"/>
          </a:p>
        </p:txBody>
      </p:sp>
      <p:sp>
        <p:nvSpPr>
          <p:cNvPr id="9" name="TextBox 8"/>
          <p:cNvSpPr txBox="1"/>
          <p:nvPr/>
        </p:nvSpPr>
        <p:spPr>
          <a:xfrm>
            <a:off x="7366919" y="4949208"/>
            <a:ext cx="3528530" cy="369332"/>
          </a:xfrm>
          <a:prstGeom prst="rect">
            <a:avLst/>
          </a:prstGeom>
          <a:noFill/>
        </p:spPr>
        <p:txBody>
          <a:bodyPr wrap="none" rtlCol="0">
            <a:spAutoFit/>
          </a:bodyPr>
          <a:lstStyle/>
          <a:p>
            <a:r>
              <a:rPr lang="en-GB" dirty="0" smtClean="0"/>
              <a:t>Gets attention from “Big Four”</a:t>
            </a:r>
            <a:endParaRPr lang="en-GB" dirty="0"/>
          </a:p>
        </p:txBody>
      </p:sp>
    </p:spTree>
    <p:extLst>
      <p:ext uri="{BB962C8B-B14F-4D97-AF65-F5344CB8AC3E}">
        <p14:creationId xmlns:p14="http://schemas.microsoft.com/office/powerpoint/2010/main" val="2263876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7" grpId="0"/>
      <p:bldP spid="8" grpId="0"/>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62556" y="131741"/>
            <a:ext cx="8911687" cy="1280890"/>
          </a:xfrm>
        </p:spPr>
        <p:txBody>
          <a:bodyPr/>
          <a:lstStyle/>
          <a:p>
            <a:r>
              <a:rPr lang="en-GB" dirty="0" smtClean="0"/>
              <a:t>The “The Big Four</a:t>
            </a:r>
            <a:endParaRPr lang="en-GB" dirty="0"/>
          </a:p>
        </p:txBody>
      </p:sp>
      <p:pic>
        <p:nvPicPr>
          <p:cNvPr id="4" name="Picture 2" descr="https://upload.wikimedia.org/wikipedia/commons/thumb/f/f3/The_Pacific_tourist_-_Williams%27_illustrated_trans-continental_guide_of_travel%2C_from_the_Atlantic_to_the_Pacific_Ocean_-_containing_full_descriptions_of_railroad_routes_across_the_continent%2C_all_%2814574682109%29.jpg/220px-thumbnai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183" y="973015"/>
            <a:ext cx="8534401" cy="575603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8962205" y="898593"/>
            <a:ext cx="3229795" cy="2246769"/>
          </a:xfrm>
          <a:prstGeom prst="rect">
            <a:avLst/>
          </a:prstGeom>
          <a:noFill/>
        </p:spPr>
        <p:txBody>
          <a:bodyPr wrap="none" rtlCol="0">
            <a:spAutoFit/>
          </a:bodyPr>
          <a:lstStyle/>
          <a:p>
            <a:r>
              <a:rPr lang="en-GB" sz="2800" dirty="0">
                <a:latin typeface="Arial" panose="020B0604020202020204" pitchFamily="34" charset="0"/>
                <a:cs typeface="Arial" panose="020B0604020202020204" pitchFamily="34" charset="0"/>
              </a:rPr>
              <a:t>Crocker</a:t>
            </a:r>
          </a:p>
          <a:p>
            <a:r>
              <a:rPr lang="en-GB" sz="2800" dirty="0">
                <a:latin typeface="Arial" panose="020B0604020202020204" pitchFamily="34" charset="0"/>
                <a:cs typeface="Arial" panose="020B0604020202020204" pitchFamily="34" charset="0"/>
              </a:rPr>
              <a:t>Huntington</a:t>
            </a:r>
          </a:p>
          <a:p>
            <a:r>
              <a:rPr lang="en-GB" sz="2800" dirty="0">
                <a:latin typeface="Arial" panose="020B0604020202020204" pitchFamily="34" charset="0"/>
                <a:cs typeface="Arial" panose="020B0604020202020204" pitchFamily="34" charset="0"/>
              </a:rPr>
              <a:t>Stanford</a:t>
            </a:r>
          </a:p>
          <a:p>
            <a:r>
              <a:rPr lang="en-GB" sz="2800" dirty="0">
                <a:latin typeface="Arial" panose="020B0604020202020204" pitchFamily="34" charset="0"/>
                <a:cs typeface="Arial" panose="020B0604020202020204" pitchFamily="34" charset="0"/>
              </a:rPr>
              <a:t>Hopkins</a:t>
            </a:r>
          </a:p>
          <a:p>
            <a:r>
              <a:rPr lang="en-GB" sz="2800" dirty="0">
                <a:latin typeface="Arial" panose="020B0604020202020204" pitchFamily="34" charset="0"/>
                <a:cs typeface="Arial" panose="020B0604020202020204" pitchFamily="34" charset="0"/>
              </a:rPr>
              <a:t>…”The </a:t>
            </a:r>
            <a:r>
              <a:rPr lang="en-GB" sz="2800" dirty="0" smtClean="0">
                <a:latin typeface="Arial" panose="020B0604020202020204" pitchFamily="34" charset="0"/>
                <a:cs typeface="Arial" panose="020B0604020202020204" pitchFamily="34" charset="0"/>
              </a:rPr>
              <a:t>Associates”</a:t>
            </a:r>
            <a:endParaRPr lang="en-GB" sz="2800" dirty="0">
              <a:latin typeface="Arial" panose="020B0604020202020204" pitchFamily="34" charset="0"/>
              <a:cs typeface="Arial" panose="020B0604020202020204" pitchFamily="34" charset="0"/>
            </a:endParaRPr>
          </a:p>
        </p:txBody>
      </p:sp>
      <p:sp>
        <p:nvSpPr>
          <p:cNvPr id="9" name="TextBox 8"/>
          <p:cNvSpPr txBox="1"/>
          <p:nvPr/>
        </p:nvSpPr>
        <p:spPr>
          <a:xfrm>
            <a:off x="8828142" y="3637974"/>
            <a:ext cx="3703258" cy="3385542"/>
          </a:xfrm>
          <a:prstGeom prst="rect">
            <a:avLst/>
          </a:prstGeom>
          <a:noFill/>
        </p:spPr>
        <p:txBody>
          <a:bodyPr wrap="none" rtlCol="0">
            <a:spAutoFit/>
          </a:bodyPr>
          <a:lstStyle/>
          <a:p>
            <a:r>
              <a:rPr lang="en-GB" sz="2800" dirty="0" smtClean="0">
                <a:latin typeface="Arial" panose="020B0604020202020204" pitchFamily="34" charset="0"/>
                <a:cs typeface="Arial" panose="020B0604020202020204" pitchFamily="34" charset="0"/>
              </a:rPr>
              <a:t>Heroic entrepreneurs</a:t>
            </a:r>
          </a:p>
          <a:p>
            <a:r>
              <a:rPr lang="en-GB" sz="2800" dirty="0" smtClean="0">
                <a:latin typeface="Arial" panose="020B0604020202020204" pitchFamily="34" charset="0"/>
                <a:cs typeface="Arial" panose="020B0604020202020204" pitchFamily="34" charset="0"/>
              </a:rPr>
              <a:t>Or “greatest </a:t>
            </a:r>
            <a:r>
              <a:rPr lang="en-GB" sz="2800" dirty="0">
                <a:latin typeface="Arial" panose="020B0604020202020204" pitchFamily="34" charset="0"/>
                <a:cs typeface="Arial" panose="020B0604020202020204" pitchFamily="34" charset="0"/>
              </a:rPr>
              <a:t>swindlers</a:t>
            </a:r>
          </a:p>
          <a:p>
            <a:r>
              <a:rPr lang="en-GB" sz="2800" dirty="0">
                <a:latin typeface="Arial" panose="020B0604020202020204" pitchFamily="34" charset="0"/>
                <a:cs typeface="Arial" panose="020B0604020202020204" pitchFamily="34" charset="0"/>
              </a:rPr>
              <a:t>Of the </a:t>
            </a:r>
            <a:r>
              <a:rPr lang="en-GB" sz="2800" dirty="0" smtClean="0">
                <a:latin typeface="Arial" panose="020B0604020202020204" pitchFamily="34" charset="0"/>
                <a:cs typeface="Arial" panose="020B0604020202020204" pitchFamily="34" charset="0"/>
              </a:rPr>
              <a:t>century”</a:t>
            </a:r>
          </a:p>
          <a:p>
            <a:endParaRPr lang="en-GB" sz="2800" dirty="0" smtClean="0">
              <a:latin typeface="Arial" panose="020B0604020202020204" pitchFamily="34" charset="0"/>
              <a:cs typeface="Arial" panose="020B0604020202020204" pitchFamily="34" charset="0"/>
            </a:endParaRPr>
          </a:p>
          <a:p>
            <a:r>
              <a:rPr lang="en-GB" sz="2800" dirty="0" smtClean="0">
                <a:latin typeface="Arial" panose="020B0604020202020204" pitchFamily="34" charset="0"/>
                <a:cs typeface="Arial" panose="020B0604020202020204" pitchFamily="34" charset="0"/>
              </a:rPr>
              <a:t>..future leaders of </a:t>
            </a:r>
          </a:p>
          <a:p>
            <a:r>
              <a:rPr lang="en-GB" sz="2800" dirty="0" smtClean="0">
                <a:latin typeface="Arial" panose="020B0604020202020204" pitchFamily="34" charset="0"/>
                <a:cs typeface="Arial" panose="020B0604020202020204" pitchFamily="34" charset="0"/>
              </a:rPr>
              <a:t>California politics</a:t>
            </a:r>
          </a:p>
          <a:p>
            <a:r>
              <a:rPr lang="en-GB" sz="2800" dirty="0" smtClean="0">
                <a:latin typeface="Arial" panose="020B0604020202020204" pitchFamily="34" charset="0"/>
                <a:cs typeface="Arial" panose="020B0604020202020204" pitchFamily="34" charset="0"/>
              </a:rPr>
              <a:t>&amp; business</a:t>
            </a:r>
            <a:endParaRPr lang="en-GB" sz="2800" dirty="0">
              <a:latin typeface="Arial" panose="020B0604020202020204" pitchFamily="34" charset="0"/>
              <a:cs typeface="Arial" panose="020B0604020202020204" pitchFamily="34" charset="0"/>
            </a:endParaRPr>
          </a:p>
          <a:p>
            <a:endParaRPr lang="en-GB" dirty="0"/>
          </a:p>
        </p:txBody>
      </p:sp>
    </p:spTree>
    <p:extLst>
      <p:ext uri="{BB962C8B-B14F-4D97-AF65-F5344CB8AC3E}">
        <p14:creationId xmlns:p14="http://schemas.microsoft.com/office/powerpoint/2010/main" val="406603321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57048" y="166910"/>
            <a:ext cx="8911687" cy="1280890"/>
          </a:xfrm>
        </p:spPr>
        <p:txBody>
          <a:bodyPr/>
          <a:lstStyle/>
          <a:p>
            <a:r>
              <a:rPr lang="en-GB" dirty="0" smtClean="0"/>
              <a:t>Pacific Railroad Act 1862</a:t>
            </a:r>
            <a:endParaRPr lang="en-GB" dirty="0"/>
          </a:p>
        </p:txBody>
      </p:sp>
      <p:sp>
        <p:nvSpPr>
          <p:cNvPr id="3" name="Content Placeholder 2"/>
          <p:cNvSpPr>
            <a:spLocks noGrp="1"/>
          </p:cNvSpPr>
          <p:nvPr>
            <p:ph idx="1"/>
          </p:nvPr>
        </p:nvSpPr>
        <p:spPr>
          <a:xfrm>
            <a:off x="339048" y="1137138"/>
            <a:ext cx="11852952" cy="5720862"/>
          </a:xfrm>
        </p:spPr>
        <p:txBody>
          <a:bodyPr>
            <a:normAutofit fontScale="85000" lnSpcReduction="20000"/>
          </a:bodyPr>
          <a:lstStyle/>
          <a:p>
            <a:r>
              <a:rPr lang="en-GB" sz="3000" dirty="0">
                <a:latin typeface="Arial" panose="020B0604020202020204" pitchFamily="34" charset="0"/>
                <a:cs typeface="Arial" panose="020B0604020202020204" pitchFamily="34" charset="0"/>
              </a:rPr>
              <a:t>6 %</a:t>
            </a:r>
            <a:r>
              <a:rPr lang="en-GB" sz="3000" dirty="0" smtClean="0">
                <a:latin typeface="Arial" panose="020B0604020202020204" pitchFamily="34" charset="0"/>
                <a:cs typeface="Arial" panose="020B0604020202020204" pitchFamily="34" charset="0"/>
              </a:rPr>
              <a:t> Bonds to be raised as each mile of track complete</a:t>
            </a:r>
          </a:p>
          <a:p>
            <a:pPr lvl="1"/>
            <a:r>
              <a:rPr lang="en-GB" sz="2800" dirty="0" smtClean="0">
                <a:latin typeface="Arial" panose="020B0604020202020204" pitchFamily="34" charset="0"/>
                <a:cs typeface="Arial" panose="020B0604020202020204" pitchFamily="34" charset="0"/>
              </a:rPr>
              <a:t> $16,000 ($500,000) per mile flat, </a:t>
            </a:r>
          </a:p>
          <a:p>
            <a:pPr lvl="1"/>
            <a:r>
              <a:rPr lang="en-GB" sz="2800" dirty="0" smtClean="0">
                <a:latin typeface="Arial" panose="020B0604020202020204" pitchFamily="34" charset="0"/>
                <a:cs typeface="Arial" panose="020B0604020202020204" pitchFamily="34" charset="0"/>
              </a:rPr>
              <a:t>$32,000 ($1,100,000) ‘foothills”</a:t>
            </a:r>
          </a:p>
          <a:p>
            <a:pPr lvl="1"/>
            <a:r>
              <a:rPr lang="en-GB" sz="2800" dirty="0" smtClean="0">
                <a:latin typeface="Arial" panose="020B0604020202020204" pitchFamily="34" charset="0"/>
                <a:cs typeface="Arial" panose="020B0604020202020204" pitchFamily="34" charset="0"/>
              </a:rPr>
              <a:t>$48,999 ($1,500,000) mountains</a:t>
            </a:r>
          </a:p>
          <a:p>
            <a:pPr lvl="1"/>
            <a:endParaRPr lang="en-GB" sz="2800" dirty="0" smtClean="0">
              <a:latin typeface="Arial" panose="020B0604020202020204" pitchFamily="34" charset="0"/>
              <a:cs typeface="Arial" panose="020B0604020202020204" pitchFamily="34" charset="0"/>
            </a:endParaRPr>
          </a:p>
          <a:p>
            <a:r>
              <a:rPr lang="en-GB" sz="3000" dirty="0" smtClean="0">
                <a:latin typeface="Arial" panose="020B0604020202020204" pitchFamily="34" charset="0"/>
                <a:cs typeface="Arial" panose="020B0604020202020204" pitchFamily="34" charset="0"/>
              </a:rPr>
              <a:t>Railroad granted </a:t>
            </a:r>
            <a:r>
              <a:rPr lang="en-GB" sz="3000" dirty="0" smtClean="0">
                <a:latin typeface="Arial" panose="020B0604020202020204" pitchFamily="34" charset="0"/>
                <a:cs typeface="Arial" panose="020B0604020202020204" pitchFamily="34" charset="0"/>
              </a:rPr>
              <a:t>land 10 miles each </a:t>
            </a:r>
            <a:r>
              <a:rPr lang="en-GB" sz="3000" dirty="0" smtClean="0">
                <a:latin typeface="Arial" panose="020B0604020202020204" pitchFamily="34" charset="0"/>
                <a:cs typeface="Arial" panose="020B0604020202020204" pitchFamily="34" charset="0"/>
              </a:rPr>
              <a:t>side of track </a:t>
            </a:r>
            <a:r>
              <a:rPr lang="en-GB" sz="3000" dirty="0" smtClean="0">
                <a:latin typeface="Arial" panose="020B0604020202020204" pitchFamily="34" charset="0"/>
                <a:cs typeface="Arial" panose="020B0604020202020204" pitchFamily="34" charset="0"/>
              </a:rPr>
              <a:t>each </a:t>
            </a:r>
            <a:r>
              <a:rPr lang="en-GB" sz="3000" dirty="0" smtClean="0">
                <a:latin typeface="Arial" panose="020B0604020202020204" pitchFamily="34" charset="0"/>
                <a:cs typeface="Arial" panose="020B0604020202020204" pitchFamily="34" charset="0"/>
              </a:rPr>
              <a:t>of land either side of track (equal to Homestead </a:t>
            </a:r>
            <a:r>
              <a:rPr lang="en-GB" sz="3000" dirty="0" smtClean="0">
                <a:latin typeface="Arial" panose="020B0604020202020204" pitchFamily="34" charset="0"/>
                <a:cs typeface="Arial" panose="020B0604020202020204" pitchFamily="34" charset="0"/>
              </a:rPr>
              <a:t>Act</a:t>
            </a:r>
            <a:r>
              <a:rPr lang="en-GB" sz="3000" dirty="0" smtClean="0">
                <a:latin typeface="Arial" panose="020B0604020202020204" pitchFamily="34" charset="0"/>
                <a:cs typeface="Arial" panose="020B0604020202020204" pitchFamily="34" charset="0"/>
              </a:rPr>
              <a:t>) plus additional grants from states….total 180 million acres (more land than state of Texas)</a:t>
            </a:r>
            <a:endParaRPr lang="en-GB" sz="3000" dirty="0" smtClean="0">
              <a:latin typeface="Arial" panose="020B0604020202020204" pitchFamily="34" charset="0"/>
              <a:cs typeface="Arial" panose="020B0604020202020204" pitchFamily="34" charset="0"/>
            </a:endParaRPr>
          </a:p>
          <a:p>
            <a:endParaRPr lang="en-GB" sz="3000" dirty="0">
              <a:latin typeface="Arial" panose="020B0604020202020204" pitchFamily="34" charset="0"/>
              <a:cs typeface="Arial" panose="020B0604020202020204" pitchFamily="34" charset="0"/>
            </a:endParaRPr>
          </a:p>
          <a:p>
            <a:r>
              <a:rPr lang="en-GB" sz="3000" dirty="0" smtClean="0">
                <a:latin typeface="Arial" panose="020B0604020202020204" pitchFamily="34" charset="0"/>
                <a:cs typeface="Arial" panose="020B0604020202020204" pitchFamily="34" charset="0"/>
              </a:rPr>
              <a:t>Two companies given monopoly</a:t>
            </a:r>
          </a:p>
          <a:p>
            <a:pPr lvl="1"/>
            <a:r>
              <a:rPr lang="en-GB" sz="2800" dirty="0">
                <a:latin typeface="Arial" panose="020B0604020202020204" pitchFamily="34" charset="0"/>
                <a:cs typeface="Arial" panose="020B0604020202020204" pitchFamily="34" charset="0"/>
              </a:rPr>
              <a:t>Union Pacific …Big Four</a:t>
            </a:r>
          </a:p>
          <a:p>
            <a:pPr lvl="1"/>
            <a:r>
              <a:rPr lang="en-GB" sz="2800" dirty="0">
                <a:latin typeface="Arial" panose="020B0604020202020204" pitchFamily="34" charset="0"/>
                <a:cs typeface="Arial" panose="020B0604020202020204" pitchFamily="34" charset="0"/>
              </a:rPr>
              <a:t>Northern Pacific….Banks and individual </a:t>
            </a:r>
            <a:r>
              <a:rPr lang="en-GB" sz="2800" dirty="0" smtClean="0">
                <a:latin typeface="Arial" panose="020B0604020202020204" pitchFamily="34" charset="0"/>
                <a:cs typeface="Arial" panose="020B0604020202020204" pitchFamily="34" charset="0"/>
              </a:rPr>
              <a:t>investors each limited to 10% (Mormons) </a:t>
            </a:r>
            <a:endParaRPr lang="en-GB" sz="2800" dirty="0">
              <a:latin typeface="Arial" panose="020B0604020202020204" pitchFamily="34" charset="0"/>
              <a:cs typeface="Arial" panose="020B0604020202020204" pitchFamily="34" charset="0"/>
            </a:endParaRPr>
          </a:p>
          <a:p>
            <a:pPr lvl="1"/>
            <a:r>
              <a:rPr lang="en-GB" sz="2800" dirty="0" smtClean="0">
                <a:latin typeface="Arial" panose="020B0604020202020204" pitchFamily="34" charset="0"/>
                <a:cs typeface="Arial" panose="020B0604020202020204" pitchFamily="34" charset="0"/>
              </a:rPr>
              <a:t>1,700 miles of track, $50 million bonds $1.2B 2024  </a:t>
            </a:r>
          </a:p>
          <a:p>
            <a:pPr lvl="1"/>
            <a:endParaRPr lang="en-GB" dirty="0" smtClean="0"/>
          </a:p>
          <a:p>
            <a:endParaRPr lang="en-GB" dirty="0"/>
          </a:p>
          <a:p>
            <a:pPr marL="0" indent="0">
              <a:buNone/>
            </a:pPr>
            <a:endParaRPr lang="en-GB" dirty="0" smtClean="0"/>
          </a:p>
        </p:txBody>
      </p:sp>
    </p:spTree>
    <p:extLst>
      <p:ext uri="{BB962C8B-B14F-4D97-AF65-F5344CB8AC3E}">
        <p14:creationId xmlns:p14="http://schemas.microsoft.com/office/powerpoint/2010/main" val="1709076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6907" y="433987"/>
            <a:ext cx="11316832" cy="1280890"/>
          </a:xfrm>
        </p:spPr>
        <p:txBody>
          <a:bodyPr>
            <a:normAutofit/>
          </a:bodyPr>
          <a:lstStyle/>
          <a:p>
            <a:r>
              <a:rPr lang="en-GB" sz="3200" dirty="0" smtClean="0">
                <a:latin typeface="Arial" panose="020B0604020202020204" pitchFamily="34" charset="0"/>
                <a:cs typeface="Arial" panose="020B0604020202020204" pitchFamily="34" charset="0"/>
              </a:rPr>
              <a:t>The railway:   meeting point dependent on progress</a:t>
            </a:r>
            <a:endParaRPr lang="en-GB" sz="3200" dirty="0">
              <a:latin typeface="Arial" panose="020B0604020202020204" pitchFamily="34" charset="0"/>
              <a:cs typeface="Arial" panose="020B0604020202020204" pitchFamily="34" charset="0"/>
            </a:endParaRPr>
          </a:p>
        </p:txBody>
      </p:sp>
      <p:pic>
        <p:nvPicPr>
          <p:cNvPr id="3074" name="Picture 2" descr="First transcontinental railroad route m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727" y="1269926"/>
            <a:ext cx="11785944" cy="549092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52261" y="2869948"/>
            <a:ext cx="2282997" cy="523220"/>
          </a:xfrm>
          <a:prstGeom prst="rect">
            <a:avLst/>
          </a:prstGeom>
          <a:noFill/>
        </p:spPr>
        <p:txBody>
          <a:bodyPr wrap="none" rtlCol="0">
            <a:spAutoFit/>
          </a:bodyPr>
          <a:lstStyle/>
          <a:p>
            <a:r>
              <a:rPr lang="en-GB" sz="2800" dirty="0" smtClean="0">
                <a:latin typeface="Arial" panose="020B0604020202020204" pitchFamily="34" charset="0"/>
                <a:cs typeface="Arial" panose="020B0604020202020204" pitchFamily="34" charset="0"/>
              </a:rPr>
              <a:t>Union Pacific</a:t>
            </a:r>
            <a:endParaRPr lang="en-GB" sz="2800" dirty="0">
              <a:latin typeface="Arial" panose="020B0604020202020204" pitchFamily="34" charset="0"/>
              <a:cs typeface="Arial" panose="020B0604020202020204" pitchFamily="34" charset="0"/>
            </a:endParaRPr>
          </a:p>
        </p:txBody>
      </p:sp>
      <p:sp>
        <p:nvSpPr>
          <p:cNvPr id="6" name="TextBox 5"/>
          <p:cNvSpPr txBox="1"/>
          <p:nvPr/>
        </p:nvSpPr>
        <p:spPr>
          <a:xfrm>
            <a:off x="3553958" y="2868948"/>
            <a:ext cx="2743059" cy="523220"/>
          </a:xfrm>
          <a:prstGeom prst="rect">
            <a:avLst/>
          </a:prstGeom>
          <a:noFill/>
        </p:spPr>
        <p:txBody>
          <a:bodyPr wrap="none" rtlCol="0">
            <a:spAutoFit/>
          </a:bodyPr>
          <a:lstStyle/>
          <a:p>
            <a:r>
              <a:rPr lang="en-GB" sz="2800" dirty="0">
                <a:latin typeface="Arial" panose="020B0604020202020204" pitchFamily="34" charset="0"/>
                <a:cs typeface="Arial" panose="020B0604020202020204" pitchFamily="34" charset="0"/>
              </a:rPr>
              <a:t>Northern Pacific</a:t>
            </a:r>
          </a:p>
        </p:txBody>
      </p:sp>
      <p:sp>
        <p:nvSpPr>
          <p:cNvPr id="5" name="Right Arrow 4"/>
          <p:cNvSpPr/>
          <p:nvPr/>
        </p:nvSpPr>
        <p:spPr>
          <a:xfrm>
            <a:off x="750014" y="3312914"/>
            <a:ext cx="2373330" cy="70322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ight Arrow 7"/>
          <p:cNvSpPr/>
          <p:nvPr/>
        </p:nvSpPr>
        <p:spPr>
          <a:xfrm rot="10800000">
            <a:off x="3513762" y="3367903"/>
            <a:ext cx="2259620" cy="72578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97006665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5392" y="0"/>
            <a:ext cx="8911687" cy="1280890"/>
          </a:xfrm>
        </p:spPr>
        <p:txBody>
          <a:bodyPr/>
          <a:lstStyle/>
          <a:p>
            <a:pPr algn="ctr"/>
            <a:r>
              <a:rPr lang="en-GB" dirty="0" smtClean="0"/>
              <a:t>Building the Railroad</a:t>
            </a:r>
            <a:endParaRPr lang="en-GB" dirty="0"/>
          </a:p>
        </p:txBody>
      </p:sp>
      <p:sp>
        <p:nvSpPr>
          <p:cNvPr id="3" name="Content Placeholder 2"/>
          <p:cNvSpPr>
            <a:spLocks noGrp="1"/>
          </p:cNvSpPr>
          <p:nvPr>
            <p:ph idx="1"/>
          </p:nvPr>
        </p:nvSpPr>
        <p:spPr>
          <a:xfrm>
            <a:off x="1810230" y="804134"/>
            <a:ext cx="10264287" cy="4447806"/>
          </a:xfrm>
        </p:spPr>
        <p:txBody>
          <a:bodyPr>
            <a:noAutofit/>
          </a:bodyPr>
          <a:lstStyle/>
          <a:p>
            <a:r>
              <a:rPr lang="en-GB" sz="2800" dirty="0" smtClean="0">
                <a:latin typeface="Arial" panose="020B0604020202020204" pitchFamily="34" charset="0"/>
                <a:cs typeface="Arial" panose="020B0604020202020204" pitchFamily="34" charset="0"/>
              </a:rPr>
              <a:t>Northern Pacific East to West</a:t>
            </a:r>
          </a:p>
          <a:p>
            <a:pPr lvl="1"/>
            <a:r>
              <a:rPr lang="en-GB" sz="2400" dirty="0" smtClean="0">
                <a:latin typeface="Arial" panose="020B0604020202020204" pitchFamily="34" charset="0"/>
                <a:cs typeface="Arial" panose="020B0604020202020204" pitchFamily="34" charset="0"/>
              </a:rPr>
              <a:t>5,000 Irish </a:t>
            </a:r>
            <a:r>
              <a:rPr lang="en-GB" sz="2400" dirty="0">
                <a:latin typeface="Arial" panose="020B0604020202020204" pitchFamily="34" charset="0"/>
                <a:cs typeface="Arial" panose="020B0604020202020204" pitchFamily="34" charset="0"/>
              </a:rPr>
              <a:t>labourers, mostly ex </a:t>
            </a:r>
            <a:r>
              <a:rPr lang="en-GB" sz="2400" dirty="0" smtClean="0">
                <a:latin typeface="Arial" panose="020B0604020202020204" pitchFamily="34" charset="0"/>
                <a:cs typeface="Arial" panose="020B0604020202020204" pitchFamily="34" charset="0"/>
              </a:rPr>
              <a:t>soldiers paid up to$50 month and supplied food…frequent strikes, discrimination</a:t>
            </a:r>
            <a:endParaRPr lang="en-GB" sz="2400" dirty="0">
              <a:latin typeface="Arial" panose="020B0604020202020204" pitchFamily="34" charset="0"/>
              <a:cs typeface="Arial" panose="020B0604020202020204" pitchFamily="34" charset="0"/>
            </a:endParaRPr>
          </a:p>
          <a:p>
            <a:pPr lvl="1"/>
            <a:r>
              <a:rPr lang="en-GB" sz="2400" dirty="0" smtClean="0">
                <a:latin typeface="Arial" panose="020B0604020202020204" pitchFamily="34" charset="0"/>
                <a:cs typeface="Arial" panose="020B0604020202020204" pitchFamily="34" charset="0"/>
              </a:rPr>
              <a:t>Flat, slow rising land.. 4 tunnels</a:t>
            </a:r>
          </a:p>
          <a:p>
            <a:pPr lvl="1"/>
            <a:r>
              <a:rPr lang="en-GB" sz="2400" dirty="0" smtClean="0">
                <a:latin typeface="Arial" panose="020B0604020202020204" pitchFamily="34" charset="0"/>
                <a:cs typeface="Arial" panose="020B0604020202020204" pitchFamily="34" charset="0"/>
              </a:rPr>
              <a:t>Sporadic Indian attacks and killings/ US army accompany</a:t>
            </a:r>
          </a:p>
          <a:p>
            <a:endParaRPr lang="en-GB" sz="2400" dirty="0">
              <a:latin typeface="Arial" panose="020B0604020202020204" pitchFamily="34" charset="0"/>
              <a:cs typeface="Arial" panose="020B0604020202020204" pitchFamily="34" charset="0"/>
            </a:endParaRPr>
          </a:p>
          <a:p>
            <a:r>
              <a:rPr lang="en-GB" sz="2800" dirty="0" smtClean="0">
                <a:latin typeface="Arial" panose="020B0604020202020204" pitchFamily="34" charset="0"/>
                <a:cs typeface="Arial" panose="020B0604020202020204" pitchFamily="34" charset="0"/>
              </a:rPr>
              <a:t>Union Pacific West to East</a:t>
            </a:r>
          </a:p>
          <a:p>
            <a:pPr lvl="1"/>
            <a:r>
              <a:rPr lang="en-GB" sz="2400" dirty="0">
                <a:latin typeface="Arial" panose="020B0604020202020204" pitchFamily="34" charset="0"/>
                <a:cs typeface="Arial" panose="020B0604020202020204" pitchFamily="34" charset="0"/>
              </a:rPr>
              <a:t>Unable to source local white </a:t>
            </a:r>
            <a:r>
              <a:rPr lang="en-GB" sz="2400" dirty="0" smtClean="0">
                <a:latin typeface="Arial" panose="020B0604020202020204" pitchFamily="34" charset="0"/>
                <a:cs typeface="Arial" panose="020B0604020202020204" pitchFamily="34" charset="0"/>
              </a:rPr>
              <a:t>labour</a:t>
            </a:r>
          </a:p>
          <a:p>
            <a:pPr lvl="1"/>
            <a:r>
              <a:rPr lang="en-GB" sz="2400" dirty="0">
                <a:latin typeface="Arial" panose="020B0604020202020204" pitchFamily="34" charset="0"/>
                <a:cs typeface="Arial" panose="020B0604020202020204" pitchFamily="34" charset="0"/>
              </a:rPr>
              <a:t>15,000 Chinese (many ex gold miners) , </a:t>
            </a:r>
            <a:r>
              <a:rPr lang="en-GB" sz="2400" dirty="0" smtClean="0">
                <a:latin typeface="Arial" panose="020B0604020202020204" pitchFamily="34" charset="0"/>
                <a:cs typeface="Arial" panose="020B0604020202020204" pitchFamily="34" charset="0"/>
              </a:rPr>
              <a:t>1,000+deaths</a:t>
            </a:r>
            <a:endParaRPr lang="en-GB" sz="2400" dirty="0">
              <a:latin typeface="Arial" panose="020B0604020202020204" pitchFamily="34" charset="0"/>
              <a:cs typeface="Arial" panose="020B0604020202020204" pitchFamily="34" charset="0"/>
            </a:endParaRPr>
          </a:p>
          <a:p>
            <a:pPr lvl="1"/>
            <a:r>
              <a:rPr lang="en-GB" sz="2400" dirty="0" smtClean="0">
                <a:latin typeface="Arial" panose="020B0604020202020204" pitchFamily="34" charset="0"/>
                <a:cs typeface="Arial" panose="020B0604020202020204" pitchFamily="34" charset="0"/>
              </a:rPr>
              <a:t>Mountains/ 15 tunnels 500 bags of black powder explosives per day</a:t>
            </a:r>
          </a:p>
          <a:p>
            <a:pPr lvl="1"/>
            <a:r>
              <a:rPr lang="en-GB" sz="2400" dirty="0" smtClean="0">
                <a:latin typeface="Arial" panose="020B0604020202020204" pitchFamily="34" charset="0"/>
                <a:cs typeface="Arial" panose="020B0604020202020204" pitchFamily="34" charset="0"/>
              </a:rPr>
              <a:t>Paid $26 dollars pay a month, work 6 days a week, bring own food</a:t>
            </a:r>
          </a:p>
          <a:p>
            <a:pPr lvl="1"/>
            <a:r>
              <a:rPr lang="en-GB" sz="2400" dirty="0" smtClean="0">
                <a:latin typeface="Arial" panose="020B0604020202020204" pitchFamily="34" charset="0"/>
                <a:cs typeface="Arial" panose="020B0604020202020204" pitchFamily="34" charset="0"/>
              </a:rPr>
              <a:t>Strike in 1867……pay increased to $30 month/ no free food</a:t>
            </a:r>
          </a:p>
        </p:txBody>
      </p:sp>
    </p:spTree>
    <p:extLst>
      <p:ext uri="{BB962C8B-B14F-4D97-AF65-F5344CB8AC3E}">
        <p14:creationId xmlns:p14="http://schemas.microsoft.com/office/powerpoint/2010/main" val="1980752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14401" y="108294"/>
            <a:ext cx="8911687" cy="806106"/>
          </a:xfrm>
        </p:spPr>
        <p:txBody>
          <a:bodyPr/>
          <a:lstStyle/>
          <a:p>
            <a:pPr algn="ctr"/>
            <a:r>
              <a:rPr lang="en-GB" dirty="0" smtClean="0"/>
              <a:t>The challenge</a:t>
            </a:r>
            <a:endParaRPr lang="en-GB" dirty="0"/>
          </a:p>
        </p:txBody>
      </p:sp>
      <p:pic>
        <p:nvPicPr>
          <p:cNvPr id="4098" name="Picture 2" descr="undefin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216" y="808892"/>
            <a:ext cx="11849321" cy="604910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902676" y="4501661"/>
            <a:ext cx="3203121" cy="646331"/>
          </a:xfrm>
          <a:prstGeom prst="rect">
            <a:avLst/>
          </a:prstGeom>
          <a:noFill/>
        </p:spPr>
        <p:txBody>
          <a:bodyPr wrap="none" rtlCol="0">
            <a:spAutoFit/>
          </a:bodyPr>
          <a:lstStyle/>
          <a:p>
            <a:r>
              <a:rPr lang="en-GB" sz="3600" b="1" dirty="0"/>
              <a:t>Union Pacific </a:t>
            </a:r>
          </a:p>
        </p:txBody>
      </p:sp>
      <p:sp>
        <p:nvSpPr>
          <p:cNvPr id="5" name="TextBox 4"/>
          <p:cNvSpPr txBox="1"/>
          <p:nvPr/>
        </p:nvSpPr>
        <p:spPr>
          <a:xfrm>
            <a:off x="7760676" y="4431323"/>
            <a:ext cx="3866764" cy="646331"/>
          </a:xfrm>
          <a:prstGeom prst="rect">
            <a:avLst/>
          </a:prstGeom>
          <a:noFill/>
        </p:spPr>
        <p:txBody>
          <a:bodyPr wrap="none" rtlCol="0">
            <a:spAutoFit/>
          </a:bodyPr>
          <a:lstStyle/>
          <a:p>
            <a:r>
              <a:rPr lang="en-GB" sz="3600" b="1" dirty="0" smtClean="0"/>
              <a:t>Northern Pacific </a:t>
            </a:r>
            <a:endParaRPr lang="en-GB" sz="3600" b="1" dirty="0"/>
          </a:p>
        </p:txBody>
      </p:sp>
      <p:sp>
        <p:nvSpPr>
          <p:cNvPr id="7" name="Right Arrow 6"/>
          <p:cNvSpPr/>
          <p:nvPr/>
        </p:nvSpPr>
        <p:spPr>
          <a:xfrm>
            <a:off x="4009293" y="4607169"/>
            <a:ext cx="1336431" cy="4806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ight Arrow 8"/>
          <p:cNvSpPr/>
          <p:nvPr/>
        </p:nvSpPr>
        <p:spPr>
          <a:xfrm rot="10800000">
            <a:off x="6318740" y="4572000"/>
            <a:ext cx="1336431" cy="4806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8067140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2627" y="147145"/>
            <a:ext cx="8911687" cy="1280890"/>
          </a:xfrm>
        </p:spPr>
        <p:txBody>
          <a:bodyPr/>
          <a:lstStyle/>
          <a:p>
            <a:pPr algn="ctr"/>
            <a:r>
              <a:rPr lang="en-GB" dirty="0" smtClean="0"/>
              <a:t>Overview</a:t>
            </a:r>
            <a:endParaRPr lang="en-GB" dirty="0"/>
          </a:p>
        </p:txBody>
      </p:sp>
      <p:sp>
        <p:nvSpPr>
          <p:cNvPr id="3" name="Content Placeholder 2"/>
          <p:cNvSpPr>
            <a:spLocks noGrp="1"/>
          </p:cNvSpPr>
          <p:nvPr>
            <p:ph idx="1"/>
          </p:nvPr>
        </p:nvSpPr>
        <p:spPr>
          <a:xfrm>
            <a:off x="1575430" y="738926"/>
            <a:ext cx="10253409" cy="4729414"/>
          </a:xfrm>
        </p:spPr>
        <p:txBody>
          <a:bodyPr>
            <a:noAutofit/>
          </a:bodyPr>
          <a:lstStyle/>
          <a:p>
            <a:r>
              <a:rPr lang="en-GB" sz="2800" dirty="0" smtClean="0">
                <a:latin typeface="Arial" panose="020B0604020202020204" pitchFamily="34" charset="0"/>
                <a:cs typeface="Arial" panose="020B0604020202020204" pitchFamily="34" charset="0"/>
              </a:rPr>
              <a:t>The West 1860</a:t>
            </a:r>
          </a:p>
          <a:p>
            <a:endParaRPr lang="en-GB" sz="2800" dirty="0">
              <a:latin typeface="Arial" panose="020B0604020202020204" pitchFamily="34" charset="0"/>
              <a:cs typeface="Arial" panose="020B0604020202020204" pitchFamily="34" charset="0"/>
            </a:endParaRPr>
          </a:p>
          <a:p>
            <a:r>
              <a:rPr lang="en-GB" sz="2800" dirty="0" smtClean="0">
                <a:latin typeface="Arial" panose="020B0604020202020204" pitchFamily="34" charset="0"/>
                <a:cs typeface="Arial" panose="020B0604020202020204" pitchFamily="34" charset="0"/>
              </a:rPr>
              <a:t>West during the Civil War 1861-1865</a:t>
            </a:r>
          </a:p>
          <a:p>
            <a:endParaRPr lang="en-GB" sz="2800" dirty="0">
              <a:latin typeface="Arial" panose="020B0604020202020204" pitchFamily="34" charset="0"/>
              <a:cs typeface="Arial" panose="020B0604020202020204" pitchFamily="34" charset="0"/>
            </a:endParaRPr>
          </a:p>
          <a:p>
            <a:r>
              <a:rPr lang="en-GB" sz="2800" dirty="0" smtClean="0">
                <a:latin typeface="Arial" panose="020B0604020202020204" pitchFamily="34" charset="0"/>
                <a:cs typeface="Arial" panose="020B0604020202020204" pitchFamily="34" charset="0"/>
              </a:rPr>
              <a:t>Indian Wars 1860-1890</a:t>
            </a:r>
          </a:p>
          <a:p>
            <a:endParaRPr lang="en-GB" sz="2800" dirty="0">
              <a:latin typeface="Arial" panose="020B0604020202020204" pitchFamily="34" charset="0"/>
              <a:cs typeface="Arial" panose="020B0604020202020204" pitchFamily="34" charset="0"/>
            </a:endParaRPr>
          </a:p>
          <a:p>
            <a:r>
              <a:rPr lang="en-GB" sz="2800" dirty="0" smtClean="0">
                <a:latin typeface="Arial" panose="020B0604020202020204" pitchFamily="34" charset="0"/>
                <a:cs typeface="Arial" panose="020B0604020202020204" pitchFamily="34" charset="0"/>
              </a:rPr>
              <a:t>Wild West 1869-1880’s</a:t>
            </a:r>
          </a:p>
          <a:p>
            <a:endParaRPr lang="en-GB" sz="2800" dirty="0">
              <a:latin typeface="Arial" panose="020B0604020202020204" pitchFamily="34" charset="0"/>
              <a:cs typeface="Arial" panose="020B0604020202020204" pitchFamily="34" charset="0"/>
            </a:endParaRPr>
          </a:p>
          <a:p>
            <a:r>
              <a:rPr lang="en-GB" sz="2800" dirty="0" smtClean="0">
                <a:latin typeface="Arial" panose="020B0604020202020204" pitchFamily="34" charset="0"/>
                <a:cs typeface="Arial" panose="020B0604020202020204" pitchFamily="34" charset="0"/>
              </a:rPr>
              <a:t>End of the Frontier 1880-1890</a:t>
            </a:r>
          </a:p>
          <a:p>
            <a:endParaRPr lang="en-GB" sz="2800" dirty="0">
              <a:latin typeface="Arial" panose="020B0604020202020204" pitchFamily="34" charset="0"/>
              <a:cs typeface="Arial" panose="020B0604020202020204" pitchFamily="34" charset="0"/>
            </a:endParaRPr>
          </a:p>
          <a:p>
            <a:pPr marL="0" indent="0">
              <a:buNone/>
            </a:pPr>
            <a:endParaRPr lang="en-GB" sz="2800" dirty="0" smtClean="0">
              <a:latin typeface="Arial" panose="020B0604020202020204" pitchFamily="34" charset="0"/>
              <a:cs typeface="Arial" panose="020B0604020202020204" pitchFamily="34" charset="0"/>
            </a:endParaRPr>
          </a:p>
          <a:p>
            <a:endParaRPr lang="en-GB" sz="2800" dirty="0">
              <a:latin typeface="Arial" panose="020B0604020202020204" pitchFamily="34" charset="0"/>
              <a:cs typeface="Arial" panose="020B0604020202020204" pitchFamily="34" charset="0"/>
            </a:endParaRPr>
          </a:p>
          <a:p>
            <a:pPr marL="0" indent="0">
              <a:buNone/>
            </a:pPr>
            <a:endParaRPr lang="en-GB" sz="2400" dirty="0">
              <a:latin typeface="Arial" panose="020B0604020202020204" pitchFamily="34" charset="0"/>
              <a:cs typeface="Arial" panose="020B0604020202020204" pitchFamily="34" charset="0"/>
            </a:endParaRPr>
          </a:p>
          <a:p>
            <a:pPr marL="0" indent="0">
              <a:buNone/>
            </a:pPr>
            <a:endParaRPr lang="en-GB" sz="2400" dirty="0">
              <a:latin typeface="Arial" panose="020B0604020202020204" pitchFamily="34" charset="0"/>
              <a:cs typeface="Arial" panose="020B0604020202020204" pitchFamily="34" charset="0"/>
            </a:endParaRPr>
          </a:p>
          <a:p>
            <a:endParaRPr lang="en-GB" sz="24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5690794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01979" y="307239"/>
            <a:ext cx="8911687" cy="1280890"/>
          </a:xfrm>
        </p:spPr>
        <p:txBody>
          <a:bodyPr/>
          <a:lstStyle/>
          <a:p>
            <a:r>
              <a:rPr lang="en-GB" dirty="0" smtClean="0"/>
              <a:t>Wooden bridges Northern Pacific</a:t>
            </a:r>
            <a:endParaRPr lang="en-GB" dirty="0"/>
          </a:p>
        </p:txBody>
      </p:sp>
      <p:pic>
        <p:nvPicPr>
          <p:cNvPr id="8194" name="Picture 2" descr="Promontory Trestle Work and Engine No. 2, 186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283" y="1027417"/>
            <a:ext cx="11974717" cy="57536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278675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5" y="237248"/>
            <a:ext cx="8911687" cy="1280890"/>
          </a:xfrm>
        </p:spPr>
        <p:txBody>
          <a:bodyPr/>
          <a:lstStyle/>
          <a:p>
            <a:r>
              <a:rPr lang="en-GB" dirty="0" smtClean="0"/>
              <a:t>Northern Pacific….working westward</a:t>
            </a:r>
            <a:endParaRPr lang="en-GB" dirty="0"/>
          </a:p>
        </p:txBody>
      </p:sp>
      <p:pic>
        <p:nvPicPr>
          <p:cNvPr id="9218" name="Picture 2" descr="Railroad Construction Scene from Union Pacifi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847" y="924674"/>
            <a:ext cx="12016153" cy="60857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867266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5" y="295864"/>
            <a:ext cx="8911687" cy="1280890"/>
          </a:xfrm>
        </p:spPr>
        <p:txBody>
          <a:bodyPr/>
          <a:lstStyle/>
          <a:p>
            <a:r>
              <a:rPr lang="en-GB" dirty="0" smtClean="0"/>
              <a:t>Union Pacific….heading east, </a:t>
            </a:r>
            <a:endParaRPr lang="en-GB" dirty="0"/>
          </a:p>
        </p:txBody>
      </p:sp>
      <p:pic>
        <p:nvPicPr>
          <p:cNvPr id="10242" name="Picture 2" descr="Geschichte-Amerika: Eisenbahnbau / Arbeiter im Südwesten um 1868/6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129" y="976045"/>
            <a:ext cx="12059871" cy="58819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516802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9321" y="0"/>
            <a:ext cx="11842679" cy="1280890"/>
          </a:xfrm>
        </p:spPr>
        <p:txBody>
          <a:bodyPr/>
          <a:lstStyle/>
          <a:p>
            <a:r>
              <a:rPr lang="en-GB" dirty="0" smtClean="0"/>
              <a:t>Union Pacific: Chinese labourers thru Sierra Nevada mountains</a:t>
            </a:r>
            <a:endParaRPr lang="en-GB" dirty="0"/>
          </a:p>
        </p:txBody>
      </p:sp>
      <p:pic>
        <p:nvPicPr>
          <p:cNvPr id="4" name="Picture 3"/>
          <p:cNvPicPr>
            <a:picLocks noChangeAspect="1"/>
          </p:cNvPicPr>
          <p:nvPr/>
        </p:nvPicPr>
        <p:blipFill>
          <a:blip r:embed="rId2"/>
          <a:stretch>
            <a:fillRect/>
          </a:stretch>
        </p:blipFill>
        <p:spPr>
          <a:xfrm>
            <a:off x="0" y="797169"/>
            <a:ext cx="12192000" cy="6244863"/>
          </a:xfrm>
          <a:prstGeom prst="rect">
            <a:avLst/>
          </a:prstGeom>
        </p:spPr>
      </p:pic>
    </p:spTree>
    <p:extLst>
      <p:ext uri="{BB962C8B-B14F-4D97-AF65-F5344CB8AC3E}">
        <p14:creationId xmlns:p14="http://schemas.microsoft.com/office/powerpoint/2010/main" val="343327193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0216" y="155187"/>
            <a:ext cx="10515599" cy="1280890"/>
          </a:xfrm>
        </p:spPr>
        <p:txBody>
          <a:bodyPr/>
          <a:lstStyle/>
          <a:p>
            <a:r>
              <a:rPr lang="en-GB" dirty="0" smtClean="0"/>
              <a:t>Two Lines meet at Promontory Point July 9 1868</a:t>
            </a:r>
            <a:endParaRPr lang="en-GB" dirty="0"/>
          </a:p>
        </p:txBody>
      </p:sp>
      <p:pic>
        <p:nvPicPr>
          <p:cNvPr id="2050" name="Picture 2" descr="undefin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7056" y="1277815"/>
            <a:ext cx="11954944" cy="55801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353513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1529" y="346708"/>
            <a:ext cx="10897456" cy="1280890"/>
          </a:xfrm>
        </p:spPr>
        <p:txBody>
          <a:bodyPr>
            <a:normAutofit/>
          </a:bodyPr>
          <a:lstStyle/>
          <a:p>
            <a:r>
              <a:rPr lang="en-GB" sz="3200" dirty="0" smtClean="0">
                <a:latin typeface="Arial" panose="020B0604020202020204" pitchFamily="34" charset="0"/>
                <a:cs typeface="Arial" panose="020B0604020202020204" pitchFamily="34" charset="0"/>
              </a:rPr>
              <a:t>Union Pacific: Summit Pass 7,000 ft., 500 metres long </a:t>
            </a:r>
            <a:endParaRPr lang="en-GB" sz="3200" dirty="0">
              <a:latin typeface="Arial" panose="020B0604020202020204" pitchFamily="34" charset="0"/>
              <a:cs typeface="Arial" panose="020B0604020202020204" pitchFamily="34" charset="0"/>
            </a:endParaRPr>
          </a:p>
        </p:txBody>
      </p:sp>
      <p:pic>
        <p:nvPicPr>
          <p:cNvPr id="8194" name="Picture 2" descr="The 15 tunnels along the Central Pacific line required massive amounts of explosives to blast through solid granite. In addition to nitroglycerin produced on-site, crews used as many as 500 kegs of black powder a day during the construction phase through the Sierra Nevada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838" y="955497"/>
            <a:ext cx="12192000" cy="61079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417985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87417" y="366202"/>
            <a:ext cx="8911687" cy="1280890"/>
          </a:xfrm>
        </p:spPr>
        <p:txBody>
          <a:bodyPr/>
          <a:lstStyle/>
          <a:p>
            <a:r>
              <a:rPr lang="en-GB" dirty="0" smtClean="0"/>
              <a:t>Chinese workers Union Pacific </a:t>
            </a:r>
            <a:endParaRPr lang="en-GB" dirty="0"/>
          </a:p>
        </p:txBody>
      </p:sp>
      <p:pic>
        <p:nvPicPr>
          <p:cNvPr id="9218" name="Picture 2" descr="Chinese Laborers During the Construction of the Rail Roa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2324" y="986319"/>
            <a:ext cx="11909676" cy="58716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497100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31025" y="271685"/>
            <a:ext cx="8911687" cy="1280890"/>
          </a:xfrm>
        </p:spPr>
        <p:txBody>
          <a:bodyPr/>
          <a:lstStyle/>
          <a:p>
            <a:r>
              <a:rPr lang="en-GB" dirty="0" smtClean="0"/>
              <a:t>Impact Transcontinental Railroads</a:t>
            </a:r>
            <a:endParaRPr lang="en-GB" dirty="0"/>
          </a:p>
        </p:txBody>
      </p:sp>
      <p:sp>
        <p:nvSpPr>
          <p:cNvPr id="3" name="Content Placeholder 2"/>
          <p:cNvSpPr>
            <a:spLocks noGrp="1"/>
          </p:cNvSpPr>
          <p:nvPr>
            <p:ph idx="1"/>
          </p:nvPr>
        </p:nvSpPr>
        <p:spPr>
          <a:xfrm>
            <a:off x="1361325" y="1254236"/>
            <a:ext cx="11007969" cy="5095193"/>
          </a:xfrm>
        </p:spPr>
        <p:txBody>
          <a:bodyPr>
            <a:noAutofit/>
          </a:bodyPr>
          <a:lstStyle/>
          <a:p>
            <a:r>
              <a:rPr lang="en-GB" sz="2800" dirty="0" smtClean="0">
                <a:latin typeface="Arial" panose="020B0604020202020204" pitchFamily="34" charset="0"/>
                <a:cs typeface="Arial" panose="020B0604020202020204" pitchFamily="34" charset="0"/>
              </a:rPr>
              <a:t>Journey time from East to West Coast reduced 3-4 months – 1 week</a:t>
            </a:r>
          </a:p>
          <a:p>
            <a:endParaRPr lang="en-GB" sz="2800" dirty="0">
              <a:latin typeface="Arial" panose="020B0604020202020204" pitchFamily="34" charset="0"/>
              <a:cs typeface="Arial" panose="020B0604020202020204" pitchFamily="34" charset="0"/>
            </a:endParaRPr>
          </a:p>
          <a:p>
            <a:r>
              <a:rPr lang="en-GB" sz="2800" dirty="0" smtClean="0">
                <a:latin typeface="Arial" panose="020B0604020202020204" pitchFamily="34" charset="0"/>
                <a:cs typeface="Arial" panose="020B0604020202020204" pitchFamily="34" charset="0"/>
              </a:rPr>
              <a:t>Price drops $1,100 to $150</a:t>
            </a:r>
          </a:p>
          <a:p>
            <a:endParaRPr lang="en-GB" sz="2800" dirty="0">
              <a:latin typeface="Arial" panose="020B0604020202020204" pitchFamily="34" charset="0"/>
              <a:cs typeface="Arial" panose="020B0604020202020204" pitchFamily="34" charset="0"/>
            </a:endParaRPr>
          </a:p>
          <a:p>
            <a:r>
              <a:rPr lang="en-GB" sz="2800" dirty="0" smtClean="0">
                <a:latin typeface="Arial" panose="020B0604020202020204" pitchFamily="34" charset="0"/>
                <a:cs typeface="Arial" panose="020B0604020202020204" pitchFamily="34" charset="0"/>
              </a:rPr>
              <a:t>Integrates east and west coast markets: minerals, food stocks </a:t>
            </a:r>
          </a:p>
          <a:p>
            <a:endParaRPr lang="en-GB" sz="2800" dirty="0">
              <a:latin typeface="Arial" panose="020B0604020202020204" pitchFamily="34" charset="0"/>
              <a:cs typeface="Arial" panose="020B0604020202020204" pitchFamily="34" charset="0"/>
            </a:endParaRPr>
          </a:p>
          <a:p>
            <a:r>
              <a:rPr lang="en-GB" sz="2800" dirty="0" smtClean="0">
                <a:latin typeface="Arial" panose="020B0604020202020204" pitchFamily="34" charset="0"/>
                <a:cs typeface="Arial" panose="020B0604020202020204" pitchFamily="34" charset="0"/>
              </a:rPr>
              <a:t>Settlements expand…safe, fast, cheap</a:t>
            </a:r>
          </a:p>
          <a:p>
            <a:endParaRPr lang="en-GB" sz="2800" dirty="0">
              <a:latin typeface="Arial" panose="020B0604020202020204" pitchFamily="34" charset="0"/>
              <a:cs typeface="Arial" panose="020B0604020202020204" pitchFamily="34" charset="0"/>
            </a:endParaRPr>
          </a:p>
          <a:p>
            <a:r>
              <a:rPr lang="en-GB" sz="2800" dirty="0" smtClean="0">
                <a:latin typeface="Arial" panose="020B0604020202020204" pitchFamily="34" charset="0"/>
                <a:cs typeface="Arial" panose="020B0604020202020204" pitchFamily="34" charset="0"/>
              </a:rPr>
              <a:t>Indian lands vulnerable everywhere and ready to be taken</a:t>
            </a:r>
            <a:endParaRPr lang="en-GB"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51376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4340" y="2593587"/>
            <a:ext cx="8911687" cy="1280890"/>
          </a:xfrm>
        </p:spPr>
        <p:txBody>
          <a:bodyPr/>
          <a:lstStyle/>
          <a:p>
            <a:pPr algn="ctr"/>
            <a:r>
              <a:rPr lang="en-GB" dirty="0" smtClean="0"/>
              <a:t>Indian wars 1860-1890</a:t>
            </a:r>
            <a:endParaRPr lang="en-GB" dirty="0"/>
          </a:p>
        </p:txBody>
      </p:sp>
    </p:spTree>
    <p:extLst>
      <p:ext uri="{BB962C8B-B14F-4D97-AF65-F5344CB8AC3E}">
        <p14:creationId xmlns:p14="http://schemas.microsoft.com/office/powerpoint/2010/main" val="59908562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1155" y="87500"/>
            <a:ext cx="8911687" cy="1280890"/>
          </a:xfrm>
        </p:spPr>
        <p:txBody>
          <a:bodyPr/>
          <a:lstStyle/>
          <a:p>
            <a:pPr algn="ctr"/>
            <a:r>
              <a:rPr lang="en-GB" dirty="0" smtClean="0"/>
              <a:t>Plains Indians</a:t>
            </a:r>
            <a:endParaRPr lang="en-GB" dirty="0"/>
          </a:p>
        </p:txBody>
      </p:sp>
      <p:sp>
        <p:nvSpPr>
          <p:cNvPr id="3" name="Content Placeholder 2"/>
          <p:cNvSpPr>
            <a:spLocks noGrp="1"/>
          </p:cNvSpPr>
          <p:nvPr>
            <p:ph idx="1"/>
          </p:nvPr>
        </p:nvSpPr>
        <p:spPr>
          <a:xfrm>
            <a:off x="1511587" y="979550"/>
            <a:ext cx="10117016" cy="5878450"/>
          </a:xfrm>
        </p:spPr>
        <p:txBody>
          <a:bodyPr>
            <a:normAutofit lnSpcReduction="10000"/>
          </a:bodyPr>
          <a:lstStyle/>
          <a:p>
            <a:r>
              <a:rPr lang="en-GB" sz="2000" dirty="0" smtClean="0">
                <a:latin typeface="Arial" panose="020B0604020202020204" pitchFamily="34" charset="0"/>
                <a:cs typeface="Arial" panose="020B0604020202020204" pitchFamily="34" charset="0"/>
              </a:rPr>
              <a:t>Multiple “nations” subdivided into “tribes” and bands</a:t>
            </a:r>
          </a:p>
          <a:p>
            <a:pPr lvl="1"/>
            <a:r>
              <a:rPr lang="en-GB" sz="2000" dirty="0" smtClean="0">
                <a:latin typeface="Arial" panose="020B0604020202020204" pitchFamily="34" charset="0"/>
                <a:cs typeface="Arial" panose="020B0604020202020204" pitchFamily="34" charset="0"/>
              </a:rPr>
              <a:t>Sioux “Nation”: subdivided into tribes and bands Dakota, Lakota, Olaga and more  </a:t>
            </a:r>
          </a:p>
          <a:p>
            <a:pPr lvl="1"/>
            <a:r>
              <a:rPr lang="en-GB" sz="2000" dirty="0" smtClean="0">
                <a:latin typeface="Arial" panose="020B0604020202020204" pitchFamily="34" charset="0"/>
                <a:cs typeface="Arial" panose="020B0604020202020204" pitchFamily="34" charset="0"/>
              </a:rPr>
              <a:t>Nomadic settlements: bands of 3,000, 5,000 ….total population 200,000 by 1860,</a:t>
            </a:r>
          </a:p>
          <a:p>
            <a:pPr lvl="1"/>
            <a:r>
              <a:rPr lang="en-GB" sz="2000" dirty="0" smtClean="0">
                <a:latin typeface="Arial" panose="020B0604020202020204" pitchFamily="34" charset="0"/>
                <a:cs typeface="Arial" panose="020B0604020202020204" pitchFamily="34" charset="0"/>
              </a:rPr>
              <a:t>No common language, informal shifting governance</a:t>
            </a:r>
          </a:p>
          <a:p>
            <a:pPr lvl="1"/>
            <a:endParaRPr lang="en-GB" dirty="0" smtClean="0"/>
          </a:p>
          <a:p>
            <a:r>
              <a:rPr lang="en-GB" sz="2000" dirty="0">
                <a:latin typeface="Arial" panose="020B0604020202020204" pitchFamily="34" charset="0"/>
                <a:cs typeface="Arial" panose="020B0604020202020204" pitchFamily="34" charset="0"/>
              </a:rPr>
              <a:t>Culture of warfare</a:t>
            </a:r>
          </a:p>
          <a:p>
            <a:pPr lvl="1"/>
            <a:r>
              <a:rPr lang="en-GB" sz="2000" dirty="0">
                <a:latin typeface="Arial" panose="020B0604020202020204" pitchFamily="34" charset="0"/>
                <a:cs typeface="Arial" panose="020B0604020202020204" pitchFamily="34" charset="0"/>
              </a:rPr>
              <a:t>constantly at war with each other, informal chief democratic</a:t>
            </a:r>
          </a:p>
          <a:p>
            <a:pPr lvl="1"/>
            <a:r>
              <a:rPr lang="en-GB" sz="2000" dirty="0">
                <a:latin typeface="Arial" panose="020B0604020202020204" pitchFamily="34" charset="0"/>
                <a:cs typeface="Arial" panose="020B0604020202020204" pitchFamily="34" charset="0"/>
              </a:rPr>
              <a:t>Males/ hunt ….women cook, look after children</a:t>
            </a:r>
          </a:p>
          <a:p>
            <a:pPr lvl="1"/>
            <a:r>
              <a:rPr lang="en-GB" sz="2000" dirty="0">
                <a:latin typeface="Arial" panose="020B0604020202020204" pitchFamily="34" charset="0"/>
                <a:cs typeface="Arial" panose="020B0604020202020204" pitchFamily="34" charset="0"/>
              </a:rPr>
              <a:t>Ritual use of torture on male victims, absorbing females and children into tribe</a:t>
            </a:r>
          </a:p>
          <a:p>
            <a:endParaRPr lang="en-GB" sz="2000" dirty="0">
              <a:latin typeface="Arial" panose="020B0604020202020204" pitchFamily="34" charset="0"/>
              <a:cs typeface="Arial" panose="020B0604020202020204" pitchFamily="34" charset="0"/>
            </a:endParaRPr>
          </a:p>
          <a:p>
            <a:r>
              <a:rPr lang="en-GB" sz="2000" dirty="0">
                <a:latin typeface="Arial" panose="020B0604020202020204" pitchFamily="34" charset="0"/>
                <a:cs typeface="Arial" panose="020B0604020202020204" pitchFamily="34" charset="0"/>
              </a:rPr>
              <a:t>Sustained by 70 million buffalo</a:t>
            </a:r>
          </a:p>
          <a:p>
            <a:endParaRPr lang="en-GB" dirty="0"/>
          </a:p>
          <a:p>
            <a:r>
              <a:rPr lang="en-GB" sz="2000" dirty="0">
                <a:latin typeface="Arial" panose="020B0604020202020204" pitchFamily="34" charset="0"/>
                <a:cs typeface="Arial" panose="020B0604020202020204" pitchFamily="34" charset="0"/>
              </a:rPr>
              <a:t>Horse culture enabled expansion since mid 1700’s</a:t>
            </a:r>
          </a:p>
          <a:p>
            <a:endParaRPr lang="en-GB" dirty="0"/>
          </a:p>
          <a:p>
            <a:r>
              <a:rPr lang="en-GB" sz="2000" dirty="0">
                <a:latin typeface="Arial" panose="020B0604020202020204" pitchFamily="34" charset="0"/>
                <a:cs typeface="Arial" panose="020B0604020202020204" pitchFamily="34" charset="0"/>
              </a:rPr>
              <a:t>Many tribes recent settlers, forced from Mid West by white settlers</a:t>
            </a:r>
          </a:p>
          <a:p>
            <a:endParaRPr lang="en-GB" sz="2000" dirty="0">
              <a:latin typeface="Arial" panose="020B0604020202020204" pitchFamily="34" charset="0"/>
              <a:cs typeface="Arial" panose="020B0604020202020204" pitchFamily="34" charset="0"/>
            </a:endParaRPr>
          </a:p>
          <a:p>
            <a:endParaRPr lang="en-GB" dirty="0"/>
          </a:p>
          <a:p>
            <a:endParaRPr lang="en-GB" dirty="0"/>
          </a:p>
        </p:txBody>
      </p:sp>
    </p:spTree>
    <p:extLst>
      <p:ext uri="{BB962C8B-B14F-4D97-AF65-F5344CB8AC3E}">
        <p14:creationId xmlns:p14="http://schemas.microsoft.com/office/powerpoint/2010/main" val="751795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6466" y="2842209"/>
            <a:ext cx="8911687" cy="1280890"/>
          </a:xfrm>
        </p:spPr>
        <p:txBody>
          <a:bodyPr/>
          <a:lstStyle/>
          <a:p>
            <a:pPr algn="ctr"/>
            <a:r>
              <a:rPr lang="en-GB" dirty="0" smtClean="0"/>
              <a:t>The West 1860</a:t>
            </a:r>
            <a:endParaRPr lang="en-GB" dirty="0"/>
          </a:p>
        </p:txBody>
      </p:sp>
    </p:spTree>
    <p:extLst>
      <p:ext uri="{BB962C8B-B14F-4D97-AF65-F5344CB8AC3E}">
        <p14:creationId xmlns:p14="http://schemas.microsoft.com/office/powerpoint/2010/main" val="177352913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50170" y="152429"/>
            <a:ext cx="8911687" cy="1280890"/>
          </a:xfrm>
        </p:spPr>
        <p:txBody>
          <a:bodyPr/>
          <a:lstStyle/>
          <a:p>
            <a:pPr algn="ctr"/>
            <a:r>
              <a:rPr lang="en-GB" dirty="0" smtClean="0"/>
              <a:t>Plains Indian camp</a:t>
            </a:r>
            <a:endParaRPr lang="en-GB" dirty="0"/>
          </a:p>
        </p:txBody>
      </p:sp>
      <p:pic>
        <p:nvPicPr>
          <p:cNvPr id="3" name="Picture 2"/>
          <p:cNvPicPr>
            <a:picLocks noChangeAspect="1"/>
          </p:cNvPicPr>
          <p:nvPr/>
        </p:nvPicPr>
        <p:blipFill>
          <a:blip r:embed="rId2"/>
          <a:stretch>
            <a:fillRect/>
          </a:stretch>
        </p:blipFill>
        <p:spPr>
          <a:xfrm>
            <a:off x="353085" y="1066800"/>
            <a:ext cx="11838915" cy="5791200"/>
          </a:xfrm>
          <a:prstGeom prst="rect">
            <a:avLst/>
          </a:prstGeom>
        </p:spPr>
      </p:pic>
    </p:spTree>
    <p:extLst>
      <p:ext uri="{BB962C8B-B14F-4D97-AF65-F5344CB8AC3E}">
        <p14:creationId xmlns:p14="http://schemas.microsoft.com/office/powerpoint/2010/main" val="243226337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5181" y="204749"/>
            <a:ext cx="10320950" cy="1280890"/>
          </a:xfrm>
        </p:spPr>
        <p:txBody>
          <a:bodyPr>
            <a:normAutofit/>
          </a:bodyPr>
          <a:lstStyle/>
          <a:p>
            <a:r>
              <a:rPr lang="en-GB" sz="2800" dirty="0" smtClean="0">
                <a:latin typeface="Arial" panose="020B0604020202020204" pitchFamily="34" charset="0"/>
                <a:cs typeface="Arial" panose="020B0604020202020204" pitchFamily="34" charset="0"/>
              </a:rPr>
              <a:t>Buffalo hunting….central to existence for food, clothing, shelter</a:t>
            </a:r>
            <a:endParaRPr lang="en-GB" sz="2800"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a:stretch>
            <a:fillRect/>
          </a:stretch>
        </p:blipFill>
        <p:spPr>
          <a:xfrm>
            <a:off x="108642" y="1217644"/>
            <a:ext cx="12007393" cy="5640356"/>
          </a:xfrm>
          <a:prstGeom prst="rect">
            <a:avLst/>
          </a:prstGeom>
        </p:spPr>
      </p:pic>
    </p:spTree>
    <p:extLst>
      <p:ext uri="{BB962C8B-B14F-4D97-AF65-F5344CB8AC3E}">
        <p14:creationId xmlns:p14="http://schemas.microsoft.com/office/powerpoint/2010/main" val="202967396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5034" y="153329"/>
            <a:ext cx="8911687" cy="1280890"/>
          </a:xfrm>
        </p:spPr>
        <p:txBody>
          <a:bodyPr/>
          <a:lstStyle/>
          <a:p>
            <a:pPr algn="ctr"/>
            <a:r>
              <a:rPr lang="en-GB" dirty="0" smtClean="0"/>
              <a:t>Sioux War Dance</a:t>
            </a:r>
            <a:endParaRPr lang="en-GB" dirty="0"/>
          </a:p>
        </p:txBody>
      </p:sp>
      <p:pic>
        <p:nvPicPr>
          <p:cNvPr id="4" name="Picture 3"/>
          <p:cNvPicPr>
            <a:picLocks noChangeAspect="1"/>
          </p:cNvPicPr>
          <p:nvPr/>
        </p:nvPicPr>
        <p:blipFill>
          <a:blip r:embed="rId2"/>
          <a:stretch>
            <a:fillRect/>
          </a:stretch>
        </p:blipFill>
        <p:spPr>
          <a:xfrm>
            <a:off x="90536" y="1013989"/>
            <a:ext cx="12101464" cy="5844012"/>
          </a:xfrm>
          <a:prstGeom prst="rect">
            <a:avLst/>
          </a:prstGeom>
        </p:spPr>
      </p:pic>
    </p:spTree>
    <p:extLst>
      <p:ext uri="{BB962C8B-B14F-4D97-AF65-F5344CB8AC3E}">
        <p14:creationId xmlns:p14="http://schemas.microsoft.com/office/powerpoint/2010/main" val="340951821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smtClean="0"/>
              <a:t>Plains Indians Religion</a:t>
            </a:r>
            <a:endParaRPr lang="en-GB" dirty="0"/>
          </a:p>
        </p:txBody>
      </p:sp>
      <p:sp>
        <p:nvSpPr>
          <p:cNvPr id="4" name="Rectangle 3"/>
          <p:cNvSpPr/>
          <p:nvPr/>
        </p:nvSpPr>
        <p:spPr>
          <a:xfrm>
            <a:off x="1803381" y="2044982"/>
            <a:ext cx="9073662" cy="3046988"/>
          </a:xfrm>
          <a:prstGeom prst="rect">
            <a:avLst/>
          </a:prstGeom>
        </p:spPr>
        <p:txBody>
          <a:bodyPr wrap="square">
            <a:spAutoFit/>
          </a:bodyPr>
          <a:lstStyle/>
          <a:p>
            <a:r>
              <a:rPr lang="en-GB" sz="2400" dirty="0">
                <a:solidFill>
                  <a:srgbClr val="202122"/>
                </a:solidFill>
                <a:latin typeface="Arial" panose="020B0604020202020204" pitchFamily="34" charset="0"/>
              </a:rPr>
              <a:t>"We should understand well that all things are the works of the Great Spirit. We should know that He is within all things: the trees, the grasses, the rivers, the mountains, and all the four-legged animals, and the winged peoples; and even more important, we should understand that He is also above all these things and peoples. When we do understand all this deeply in our hearts, then we will fear, and love, and know the Great Spirit, and then we will be and act and live as He intends".</a:t>
            </a:r>
            <a:r>
              <a:rPr lang="en-GB" sz="2400" baseline="30000" dirty="0">
                <a:solidFill>
                  <a:srgbClr val="3366CC"/>
                </a:solidFill>
                <a:latin typeface="Arial" panose="020B0604020202020204" pitchFamily="34" charset="0"/>
                <a:hlinkClick r:id="rId2"/>
              </a:rPr>
              <a:t>[2</a:t>
            </a:r>
            <a:endParaRPr lang="en-GB" sz="2400" dirty="0"/>
          </a:p>
        </p:txBody>
      </p:sp>
      <p:sp>
        <p:nvSpPr>
          <p:cNvPr id="5" name="TextBox 4"/>
          <p:cNvSpPr txBox="1"/>
          <p:nvPr/>
        </p:nvSpPr>
        <p:spPr>
          <a:xfrm>
            <a:off x="4615252" y="1402041"/>
            <a:ext cx="3186065" cy="584775"/>
          </a:xfrm>
          <a:prstGeom prst="rect">
            <a:avLst/>
          </a:prstGeom>
          <a:noFill/>
        </p:spPr>
        <p:txBody>
          <a:bodyPr wrap="none" rtlCol="0">
            <a:spAutoFit/>
          </a:bodyPr>
          <a:lstStyle/>
          <a:p>
            <a:r>
              <a:rPr lang="en-GB" sz="3200" dirty="0" smtClean="0">
                <a:latin typeface="Arial" panose="020B0604020202020204" pitchFamily="34" charset="0"/>
                <a:cs typeface="Arial" panose="020B0604020202020204" pitchFamily="34" charset="0"/>
              </a:rPr>
              <a:t>Black Elk 1860’s</a:t>
            </a:r>
            <a:endParaRPr lang="en-GB" sz="3200" dirty="0">
              <a:latin typeface="Arial" panose="020B0604020202020204" pitchFamily="34" charset="0"/>
              <a:cs typeface="Arial" panose="020B0604020202020204" pitchFamily="34" charset="0"/>
            </a:endParaRPr>
          </a:p>
        </p:txBody>
      </p:sp>
      <p:sp>
        <p:nvSpPr>
          <p:cNvPr id="6" name="TextBox 5"/>
          <p:cNvSpPr txBox="1"/>
          <p:nvPr/>
        </p:nvSpPr>
        <p:spPr>
          <a:xfrm>
            <a:off x="1809349" y="5700293"/>
            <a:ext cx="10669909" cy="1200329"/>
          </a:xfrm>
          <a:prstGeom prst="rect">
            <a:avLst/>
          </a:prstGeom>
          <a:noFill/>
        </p:spPr>
        <p:txBody>
          <a:bodyPr wrap="none" rtlCol="0">
            <a:spAutoFit/>
          </a:bodyPr>
          <a:lstStyle/>
          <a:p>
            <a:r>
              <a:rPr lang="en-GB" sz="2400" dirty="0">
                <a:solidFill>
                  <a:srgbClr val="202122"/>
                </a:solidFill>
                <a:latin typeface="Arial" panose="020B0604020202020204" pitchFamily="34" charset="0"/>
              </a:rPr>
              <a:t>Ancestor worshipped and present among the living</a:t>
            </a:r>
          </a:p>
          <a:p>
            <a:endParaRPr lang="en-GB" sz="2400" dirty="0">
              <a:solidFill>
                <a:srgbClr val="202122"/>
              </a:solidFill>
              <a:latin typeface="Arial" panose="020B0604020202020204" pitchFamily="34" charset="0"/>
            </a:endParaRPr>
          </a:p>
          <a:p>
            <a:r>
              <a:rPr lang="en-GB" sz="2400" dirty="0">
                <a:solidFill>
                  <a:srgbClr val="202122"/>
                </a:solidFill>
                <a:latin typeface="Arial" panose="020B0604020202020204" pitchFamily="34" charset="0"/>
              </a:rPr>
              <a:t>Land as “usufruct”…land granted to all by “Great Spirit” to be left as received</a:t>
            </a:r>
            <a:r>
              <a:rPr lang="en-GB" dirty="0" smtClean="0"/>
              <a:t>.</a:t>
            </a:r>
          </a:p>
        </p:txBody>
      </p:sp>
    </p:spTree>
    <p:extLst>
      <p:ext uri="{BB962C8B-B14F-4D97-AF65-F5344CB8AC3E}">
        <p14:creationId xmlns:p14="http://schemas.microsoft.com/office/powerpoint/2010/main" val="3457063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13091" y="0"/>
            <a:ext cx="8911687" cy="770124"/>
          </a:xfrm>
        </p:spPr>
        <p:txBody>
          <a:bodyPr/>
          <a:lstStyle/>
          <a:p>
            <a:pPr algn="ctr"/>
            <a:r>
              <a:rPr lang="en-GB" dirty="0" smtClean="0"/>
              <a:t>Indian Wars</a:t>
            </a:r>
            <a:endParaRPr lang="en-GB" dirty="0"/>
          </a:p>
        </p:txBody>
      </p:sp>
      <p:sp>
        <p:nvSpPr>
          <p:cNvPr id="3" name="Content Placeholder 2"/>
          <p:cNvSpPr>
            <a:spLocks noGrp="1"/>
          </p:cNvSpPr>
          <p:nvPr>
            <p:ph idx="1"/>
          </p:nvPr>
        </p:nvSpPr>
        <p:spPr>
          <a:xfrm>
            <a:off x="1285592" y="848007"/>
            <a:ext cx="9865935" cy="5869664"/>
          </a:xfrm>
        </p:spPr>
        <p:txBody>
          <a:bodyPr>
            <a:normAutofit lnSpcReduction="10000"/>
          </a:bodyPr>
          <a:lstStyle/>
          <a:p>
            <a:r>
              <a:rPr lang="en-GB" dirty="0" smtClean="0"/>
              <a:t>Multiple disconnected mini wars 1860-1890</a:t>
            </a:r>
          </a:p>
          <a:p>
            <a:pPr lvl="1"/>
            <a:r>
              <a:rPr lang="en-GB" dirty="0" smtClean="0"/>
              <a:t>15,000 Indians, 7,000 soldiers settlers killed</a:t>
            </a:r>
          </a:p>
          <a:p>
            <a:pPr lvl="1"/>
            <a:r>
              <a:rPr lang="en-GB" dirty="0" smtClean="0"/>
              <a:t>50% Indian population die from disease and starvation</a:t>
            </a:r>
          </a:p>
          <a:p>
            <a:pPr lvl="1"/>
            <a:r>
              <a:rPr lang="en-GB" dirty="0" smtClean="0"/>
              <a:t>Indians outnumbered 2 vs 1 1860, 40 to 1 by 1890</a:t>
            </a:r>
          </a:p>
          <a:p>
            <a:endParaRPr lang="en-GB" dirty="0"/>
          </a:p>
          <a:p>
            <a:r>
              <a:rPr lang="en-GB" dirty="0" smtClean="0"/>
              <a:t>Similar pattern</a:t>
            </a:r>
          </a:p>
          <a:p>
            <a:pPr lvl="1"/>
            <a:r>
              <a:rPr lang="en-GB" dirty="0"/>
              <a:t>Initial hostilities, killings as settlers move in and kill wildlife</a:t>
            </a:r>
          </a:p>
          <a:p>
            <a:pPr lvl="1"/>
            <a:r>
              <a:rPr lang="en-GB" dirty="0"/>
              <a:t>Treaty signed with “chiefs” by US military </a:t>
            </a:r>
          </a:p>
          <a:p>
            <a:pPr lvl="1"/>
            <a:r>
              <a:rPr lang="en-GB" dirty="0"/>
              <a:t>Indians give up land and move to reservations in exchange for grants &amp; food</a:t>
            </a:r>
          </a:p>
          <a:p>
            <a:pPr lvl="1"/>
            <a:r>
              <a:rPr lang="en-GB" dirty="0"/>
              <a:t>More settlers arrive, gold, silver discovered </a:t>
            </a:r>
          </a:p>
          <a:p>
            <a:pPr lvl="1"/>
            <a:r>
              <a:rPr lang="en-GB" dirty="0"/>
              <a:t>New treaty signed with alternate “chiefs”, land reduced, </a:t>
            </a:r>
          </a:p>
          <a:p>
            <a:pPr lvl="1"/>
            <a:r>
              <a:rPr lang="en-GB" dirty="0"/>
              <a:t>Food not distributed, Indians starve</a:t>
            </a:r>
          </a:p>
          <a:p>
            <a:pPr lvl="1"/>
            <a:r>
              <a:rPr lang="en-GB" dirty="0"/>
              <a:t>Young revolt….murder settlers, </a:t>
            </a:r>
          </a:p>
          <a:p>
            <a:pPr lvl="1"/>
            <a:r>
              <a:rPr lang="en-GB" dirty="0"/>
              <a:t>Army </a:t>
            </a:r>
            <a:r>
              <a:rPr lang="en-GB" dirty="0" smtClean="0"/>
              <a:t>returns </a:t>
            </a:r>
            <a:r>
              <a:rPr lang="en-GB" dirty="0"/>
              <a:t>…can’t find Indians, attack </a:t>
            </a:r>
            <a:r>
              <a:rPr lang="en-GB" dirty="0" smtClean="0"/>
              <a:t>camps, Indians surrender, lose land, reservations</a:t>
            </a:r>
            <a:endParaRPr lang="en-GB" dirty="0"/>
          </a:p>
          <a:p>
            <a:endParaRPr lang="en-GB" dirty="0"/>
          </a:p>
          <a:p>
            <a:r>
              <a:rPr lang="en-GB" dirty="0" smtClean="0"/>
              <a:t>Fighting merciless, indiscriminate (Indians usually spare women and children) </a:t>
            </a:r>
          </a:p>
          <a:p>
            <a:pPr lvl="1"/>
            <a:endParaRPr lang="en-GB" dirty="0" smtClean="0"/>
          </a:p>
          <a:p>
            <a:pPr lvl="1"/>
            <a:endParaRPr lang="en-GB" dirty="0"/>
          </a:p>
        </p:txBody>
      </p:sp>
    </p:spTree>
    <p:extLst>
      <p:ext uri="{BB962C8B-B14F-4D97-AF65-F5344CB8AC3E}">
        <p14:creationId xmlns:p14="http://schemas.microsoft.com/office/powerpoint/2010/main" val="343739269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26833" y="0"/>
            <a:ext cx="8911687" cy="1280890"/>
          </a:xfrm>
        </p:spPr>
        <p:txBody>
          <a:bodyPr/>
          <a:lstStyle/>
          <a:p>
            <a:pPr algn="ctr"/>
            <a:r>
              <a:rPr lang="en-GB" dirty="0" smtClean="0"/>
              <a:t>Indian Wars 1860-1890</a:t>
            </a:r>
            <a:endParaRPr lang="en-GB" dirty="0"/>
          </a:p>
        </p:txBody>
      </p:sp>
      <p:pic>
        <p:nvPicPr>
          <p:cNvPr id="11266" name="Picture 2" descr="undefin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377" y="814812"/>
            <a:ext cx="12291377" cy="61156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709231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7997" y="0"/>
            <a:ext cx="8911687" cy="1280890"/>
          </a:xfrm>
        </p:spPr>
        <p:txBody>
          <a:bodyPr/>
          <a:lstStyle/>
          <a:p>
            <a:pPr algn="ctr"/>
            <a:r>
              <a:rPr lang="en-GB" dirty="0" smtClean="0"/>
              <a:t>Sioux Rising 1862</a:t>
            </a:r>
            <a:endParaRPr lang="en-GB" dirty="0"/>
          </a:p>
        </p:txBody>
      </p:sp>
      <p:pic>
        <p:nvPicPr>
          <p:cNvPr id="18434" name="Picture 2" descr="undefin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477" y="1276350"/>
            <a:ext cx="6737048" cy="55816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586091" y="778053"/>
            <a:ext cx="1640193" cy="461665"/>
          </a:xfrm>
          <a:prstGeom prst="rect">
            <a:avLst/>
          </a:prstGeom>
          <a:noFill/>
        </p:spPr>
        <p:txBody>
          <a:bodyPr wrap="none" rtlCol="0">
            <a:spAutoFit/>
          </a:bodyPr>
          <a:lstStyle/>
          <a:p>
            <a:r>
              <a:rPr lang="en-GB" sz="2400" dirty="0" smtClean="0">
                <a:latin typeface="Arial" panose="020B0604020202020204" pitchFamily="34" charset="0"/>
                <a:cs typeface="Arial" panose="020B0604020202020204" pitchFamily="34" charset="0"/>
              </a:rPr>
              <a:t>Little Crow</a:t>
            </a:r>
            <a:endParaRPr lang="en-GB" sz="2400" dirty="0">
              <a:latin typeface="Arial" panose="020B0604020202020204" pitchFamily="34" charset="0"/>
              <a:cs typeface="Arial" panose="020B0604020202020204" pitchFamily="34" charset="0"/>
            </a:endParaRPr>
          </a:p>
        </p:txBody>
      </p:sp>
      <p:sp>
        <p:nvSpPr>
          <p:cNvPr id="5" name="TextBox 4"/>
          <p:cNvSpPr txBox="1"/>
          <p:nvPr/>
        </p:nvSpPr>
        <p:spPr>
          <a:xfrm>
            <a:off x="7091630" y="763819"/>
            <a:ext cx="4953000" cy="646331"/>
          </a:xfrm>
          <a:prstGeom prst="rect">
            <a:avLst/>
          </a:prstGeom>
          <a:noFill/>
        </p:spPr>
        <p:txBody>
          <a:bodyPr wrap="square" rtlCol="0">
            <a:spAutoFit/>
          </a:bodyPr>
          <a:lstStyle/>
          <a:p>
            <a:r>
              <a:rPr lang="en-GB" dirty="0" smtClean="0"/>
              <a:t>Sioux moved to reservations prior to civil war…conflict other tribes, settlers move in</a:t>
            </a:r>
            <a:endParaRPr lang="en-GB" dirty="0"/>
          </a:p>
        </p:txBody>
      </p:sp>
      <p:sp>
        <p:nvSpPr>
          <p:cNvPr id="6" name="TextBox 5"/>
          <p:cNvSpPr txBox="1"/>
          <p:nvPr/>
        </p:nvSpPr>
        <p:spPr>
          <a:xfrm>
            <a:off x="7134225" y="1880705"/>
            <a:ext cx="4800600" cy="923330"/>
          </a:xfrm>
          <a:prstGeom prst="rect">
            <a:avLst/>
          </a:prstGeom>
          <a:noFill/>
        </p:spPr>
        <p:txBody>
          <a:bodyPr wrap="square" rtlCol="0">
            <a:spAutoFit/>
          </a:bodyPr>
          <a:lstStyle/>
          <a:p>
            <a:r>
              <a:rPr lang="en-GB" dirty="0" smtClean="0"/>
              <a:t>Army leaves, food distribution breaks down .corruption &amp; disruption …starvation…army moves east</a:t>
            </a:r>
            <a:endParaRPr lang="en-GB" dirty="0"/>
          </a:p>
        </p:txBody>
      </p:sp>
      <p:sp>
        <p:nvSpPr>
          <p:cNvPr id="7" name="TextBox 6"/>
          <p:cNvSpPr txBox="1"/>
          <p:nvPr/>
        </p:nvSpPr>
        <p:spPr>
          <a:xfrm>
            <a:off x="6934200" y="3019425"/>
            <a:ext cx="5257800" cy="646331"/>
          </a:xfrm>
          <a:prstGeom prst="rect">
            <a:avLst/>
          </a:prstGeom>
          <a:noFill/>
        </p:spPr>
        <p:txBody>
          <a:bodyPr wrap="square" rtlCol="0">
            <a:spAutoFit/>
          </a:bodyPr>
          <a:lstStyle/>
          <a:p>
            <a:r>
              <a:rPr lang="en-GB" dirty="0" smtClean="0"/>
              <a:t>Reservation manager tells Indians to “eat grass”</a:t>
            </a:r>
            <a:endParaRPr lang="en-GB" dirty="0"/>
          </a:p>
        </p:txBody>
      </p:sp>
      <p:sp>
        <p:nvSpPr>
          <p:cNvPr id="8" name="TextBox 7"/>
          <p:cNvSpPr txBox="1"/>
          <p:nvPr/>
        </p:nvSpPr>
        <p:spPr>
          <a:xfrm>
            <a:off x="7010401" y="3848100"/>
            <a:ext cx="5181600" cy="1200329"/>
          </a:xfrm>
          <a:prstGeom prst="rect">
            <a:avLst/>
          </a:prstGeom>
          <a:noFill/>
        </p:spPr>
        <p:txBody>
          <a:bodyPr wrap="square" rtlCol="0">
            <a:spAutoFit/>
          </a:bodyPr>
          <a:lstStyle/>
          <a:p>
            <a:r>
              <a:rPr lang="en-GB" dirty="0" smtClean="0"/>
              <a:t>Little Crow leads break away band attack</a:t>
            </a:r>
          </a:p>
          <a:p>
            <a:r>
              <a:rPr lang="en-GB" dirty="0" smtClean="0"/>
              <a:t>…decapitate manager, Insert grass in head</a:t>
            </a:r>
          </a:p>
          <a:p>
            <a:r>
              <a:rPr lang="en-GB" dirty="0" smtClean="0"/>
              <a:t>…500 settlers slaughtered</a:t>
            </a:r>
          </a:p>
          <a:p>
            <a:r>
              <a:rPr lang="en-GB" dirty="0" smtClean="0"/>
              <a:t>…1000’s settlers refugees </a:t>
            </a:r>
          </a:p>
        </p:txBody>
      </p:sp>
      <p:sp>
        <p:nvSpPr>
          <p:cNvPr id="9" name="TextBox 8"/>
          <p:cNvSpPr txBox="1"/>
          <p:nvPr/>
        </p:nvSpPr>
        <p:spPr>
          <a:xfrm>
            <a:off x="7253518" y="5372100"/>
            <a:ext cx="4767032" cy="923330"/>
          </a:xfrm>
          <a:prstGeom prst="rect">
            <a:avLst/>
          </a:prstGeom>
          <a:noFill/>
        </p:spPr>
        <p:txBody>
          <a:bodyPr wrap="square" rtlCol="0">
            <a:spAutoFit/>
          </a:bodyPr>
          <a:lstStyle/>
          <a:p>
            <a:r>
              <a:rPr lang="en-GB" dirty="0" smtClean="0"/>
              <a:t>Lincoln orders army to return</a:t>
            </a:r>
          </a:p>
          <a:p>
            <a:r>
              <a:rPr lang="en-GB" dirty="0" smtClean="0"/>
              <a:t>Army of 1,700 defeat 500 Indians </a:t>
            </a:r>
          </a:p>
          <a:p>
            <a:r>
              <a:rPr lang="en-GB" dirty="0" smtClean="0"/>
              <a:t>Indians surrender</a:t>
            </a:r>
            <a:endParaRPr lang="en-GB" dirty="0"/>
          </a:p>
        </p:txBody>
      </p:sp>
    </p:spTree>
    <p:extLst>
      <p:ext uri="{BB962C8B-B14F-4D97-AF65-F5344CB8AC3E}">
        <p14:creationId xmlns:p14="http://schemas.microsoft.com/office/powerpoint/2010/main" val="748397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843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57756" y="166910"/>
            <a:ext cx="8911687" cy="1280890"/>
          </a:xfrm>
        </p:spPr>
        <p:txBody>
          <a:bodyPr/>
          <a:lstStyle/>
          <a:p>
            <a:r>
              <a:rPr lang="en-GB" dirty="0" smtClean="0"/>
              <a:t>Mass execution Sioux rising 1862</a:t>
            </a:r>
            <a:endParaRPr lang="en-GB" dirty="0"/>
          </a:p>
        </p:txBody>
      </p:sp>
      <p:pic>
        <p:nvPicPr>
          <p:cNvPr id="13314" name="Picture 2" descr="undefin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983" y="971550"/>
            <a:ext cx="8609867" cy="58864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982610" y="1186986"/>
            <a:ext cx="2257349" cy="923330"/>
          </a:xfrm>
          <a:prstGeom prst="rect">
            <a:avLst/>
          </a:prstGeom>
          <a:noFill/>
        </p:spPr>
        <p:txBody>
          <a:bodyPr wrap="none" rtlCol="0">
            <a:spAutoFit/>
          </a:bodyPr>
          <a:lstStyle/>
          <a:p>
            <a:r>
              <a:rPr lang="en-GB" dirty="0" smtClean="0"/>
              <a:t>Army puts Indians</a:t>
            </a:r>
          </a:p>
          <a:p>
            <a:r>
              <a:rPr lang="en-GB" dirty="0" smtClean="0"/>
              <a:t>On trial, sentences</a:t>
            </a:r>
          </a:p>
          <a:p>
            <a:r>
              <a:rPr lang="en-GB" dirty="0" smtClean="0"/>
              <a:t>350 to death</a:t>
            </a:r>
            <a:endParaRPr lang="en-GB" dirty="0"/>
          </a:p>
        </p:txBody>
      </p:sp>
      <p:sp>
        <p:nvSpPr>
          <p:cNvPr id="5" name="TextBox 4"/>
          <p:cNvSpPr txBox="1"/>
          <p:nvPr/>
        </p:nvSpPr>
        <p:spPr>
          <a:xfrm>
            <a:off x="8803835" y="2751293"/>
            <a:ext cx="3388165" cy="646331"/>
          </a:xfrm>
          <a:prstGeom prst="rect">
            <a:avLst/>
          </a:prstGeom>
          <a:noFill/>
        </p:spPr>
        <p:txBody>
          <a:bodyPr wrap="square" rtlCol="0">
            <a:spAutoFit/>
          </a:bodyPr>
          <a:lstStyle/>
          <a:p>
            <a:r>
              <a:rPr lang="en-GB" dirty="0" smtClean="0"/>
              <a:t>Lincoln commutes  320</a:t>
            </a:r>
          </a:p>
          <a:p>
            <a:r>
              <a:rPr lang="en-GB" dirty="0" smtClean="0"/>
              <a:t>…including Little Crow</a:t>
            </a:r>
            <a:endParaRPr lang="en-GB" dirty="0"/>
          </a:p>
        </p:txBody>
      </p:sp>
      <p:sp>
        <p:nvSpPr>
          <p:cNvPr id="7" name="TextBox 6"/>
          <p:cNvSpPr txBox="1"/>
          <p:nvPr/>
        </p:nvSpPr>
        <p:spPr>
          <a:xfrm>
            <a:off x="8733034" y="4562381"/>
            <a:ext cx="3582397" cy="2308324"/>
          </a:xfrm>
          <a:prstGeom prst="rect">
            <a:avLst/>
          </a:prstGeom>
          <a:noFill/>
        </p:spPr>
        <p:txBody>
          <a:bodyPr wrap="square" rtlCol="0">
            <a:spAutoFit/>
          </a:bodyPr>
          <a:lstStyle/>
          <a:p>
            <a:r>
              <a:rPr lang="en-GB" dirty="0" smtClean="0"/>
              <a:t>38 hanged at largest mass </a:t>
            </a:r>
          </a:p>
          <a:p>
            <a:r>
              <a:rPr lang="en-GB" dirty="0" smtClean="0"/>
              <a:t>Hanging in US history</a:t>
            </a:r>
          </a:p>
          <a:p>
            <a:r>
              <a:rPr lang="en-GB" dirty="0" smtClean="0"/>
              <a:t>….arbitrary definition of</a:t>
            </a:r>
          </a:p>
          <a:p>
            <a:r>
              <a:rPr lang="en-GB" dirty="0"/>
              <a:t> </a:t>
            </a:r>
            <a:r>
              <a:rPr lang="en-GB" dirty="0" smtClean="0"/>
              <a:t>   ”combatants” </a:t>
            </a:r>
          </a:p>
          <a:p>
            <a:r>
              <a:rPr lang="en-GB" dirty="0" smtClean="0"/>
              <a:t>….Little Crow spared</a:t>
            </a:r>
          </a:p>
          <a:p>
            <a:r>
              <a:rPr lang="en-GB" dirty="0" smtClean="0"/>
              <a:t>… murdered by settler 1 year</a:t>
            </a:r>
          </a:p>
          <a:p>
            <a:r>
              <a:rPr lang="en-GB" dirty="0" smtClean="0"/>
              <a:t>later</a:t>
            </a:r>
          </a:p>
          <a:p>
            <a:endParaRPr lang="en-GB" dirty="0"/>
          </a:p>
        </p:txBody>
      </p:sp>
    </p:spTree>
    <p:extLst>
      <p:ext uri="{BB962C8B-B14F-4D97-AF65-F5344CB8AC3E}">
        <p14:creationId xmlns:p14="http://schemas.microsoft.com/office/powerpoint/2010/main" val="3040223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3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20910" y="135223"/>
            <a:ext cx="8911687" cy="869712"/>
          </a:xfrm>
        </p:spPr>
        <p:txBody>
          <a:bodyPr/>
          <a:lstStyle/>
          <a:p>
            <a:pPr algn="ctr"/>
            <a:r>
              <a:rPr lang="en-GB" dirty="0" smtClean="0"/>
              <a:t>Colorado “War” of 1864</a:t>
            </a:r>
            <a:endParaRPr lang="en-GB" dirty="0"/>
          </a:p>
        </p:txBody>
      </p:sp>
      <p:sp>
        <p:nvSpPr>
          <p:cNvPr id="3" name="Content Placeholder 2"/>
          <p:cNvSpPr>
            <a:spLocks noGrp="1"/>
          </p:cNvSpPr>
          <p:nvPr>
            <p:ph idx="1"/>
          </p:nvPr>
        </p:nvSpPr>
        <p:spPr>
          <a:xfrm>
            <a:off x="688369" y="1092450"/>
            <a:ext cx="10862226" cy="5765550"/>
          </a:xfrm>
        </p:spPr>
        <p:txBody>
          <a:bodyPr>
            <a:normAutofit fontScale="92500" lnSpcReduction="20000"/>
          </a:bodyPr>
          <a:lstStyle/>
          <a:p>
            <a:r>
              <a:rPr lang="en-GB" sz="2400" dirty="0" smtClean="0">
                <a:latin typeface="Arial" panose="020B0604020202020204" pitchFamily="34" charset="0"/>
                <a:cs typeface="Arial" panose="020B0604020202020204" pitchFamily="34" charset="0"/>
              </a:rPr>
              <a:t>Fort Laramie Treaty 1859..Cheyenne chief Little Kettle secures adequate land</a:t>
            </a:r>
          </a:p>
          <a:p>
            <a:endParaRPr lang="en-GB" dirty="0"/>
          </a:p>
          <a:p>
            <a:r>
              <a:rPr lang="en-GB" sz="2400" dirty="0">
                <a:latin typeface="Arial" panose="020B0604020202020204" pitchFamily="34" charset="0"/>
                <a:cs typeface="Arial" panose="020B0604020202020204" pitchFamily="34" charset="0"/>
              </a:rPr>
              <a:t>Gold discovered  Colorado 1859, miner pour into territory</a:t>
            </a:r>
          </a:p>
          <a:p>
            <a:endParaRPr lang="en-GB" sz="24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Settlers/ miners murdered….army responds, New Treaty…Indians lose 90% of land</a:t>
            </a:r>
          </a:p>
          <a:p>
            <a:endParaRPr lang="en-GB" dirty="0"/>
          </a:p>
          <a:p>
            <a:r>
              <a:rPr lang="en-GB" sz="2600" dirty="0">
                <a:latin typeface="Arial" panose="020B0604020202020204" pitchFamily="34" charset="0"/>
                <a:cs typeface="Arial" panose="020B0604020202020204" pitchFamily="34" charset="0"/>
              </a:rPr>
              <a:t>Elders accommodate, alternate extermination  young revolt, murder settlers</a:t>
            </a:r>
          </a:p>
          <a:p>
            <a:endParaRPr lang="en-GB" dirty="0"/>
          </a:p>
          <a:p>
            <a:r>
              <a:rPr lang="en-GB" sz="2600" dirty="0">
                <a:latin typeface="Arial" panose="020B0604020202020204" pitchFamily="34" charset="0"/>
                <a:cs typeface="Arial" panose="020B0604020202020204" pitchFamily="34" charset="0"/>
              </a:rPr>
              <a:t>Army sent to impose order...all Indians alike</a:t>
            </a:r>
          </a:p>
          <a:p>
            <a:endParaRPr lang="en-GB" sz="2600" dirty="0">
              <a:latin typeface="Arial" panose="020B0604020202020204" pitchFamily="34" charset="0"/>
              <a:cs typeface="Arial" panose="020B0604020202020204" pitchFamily="34" charset="0"/>
            </a:endParaRPr>
          </a:p>
          <a:p>
            <a:r>
              <a:rPr lang="en-GB" dirty="0" smtClean="0"/>
              <a:t>“</a:t>
            </a:r>
            <a:r>
              <a:rPr lang="en-GB" sz="2600" dirty="0">
                <a:latin typeface="Arial" panose="020B0604020202020204" pitchFamily="34" charset="0"/>
                <a:cs typeface="Arial" panose="020B0604020202020204" pitchFamily="34" charset="0"/>
              </a:rPr>
              <a:t>Black Kettle” Chief agrees with treaty, flies US flag outside camp, most men absent hunting</a:t>
            </a:r>
          </a:p>
          <a:p>
            <a:endParaRPr lang="en-GB" sz="2600" dirty="0">
              <a:latin typeface="Arial" panose="020B0604020202020204" pitchFamily="34" charset="0"/>
              <a:cs typeface="Arial" panose="020B0604020202020204" pitchFamily="34" charset="0"/>
            </a:endParaRPr>
          </a:p>
          <a:p>
            <a:r>
              <a:rPr lang="en-GB" sz="2600" dirty="0">
                <a:latin typeface="Arial" panose="020B0604020202020204" pitchFamily="34" charset="0"/>
                <a:cs typeface="Arial" panose="020B0604020202020204" pitchFamily="34" charset="0"/>
              </a:rPr>
              <a:t>600 Cavalrymen led by Colonel Chivington attacks camp with remit to “eliminate” Indians</a:t>
            </a:r>
          </a:p>
        </p:txBody>
      </p:sp>
    </p:spTree>
    <p:extLst>
      <p:ext uri="{BB962C8B-B14F-4D97-AF65-F5344CB8AC3E}">
        <p14:creationId xmlns:p14="http://schemas.microsoft.com/office/powerpoint/2010/main" val="393525425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19674" y="162383"/>
            <a:ext cx="8911687" cy="1280890"/>
          </a:xfrm>
        </p:spPr>
        <p:txBody>
          <a:bodyPr/>
          <a:lstStyle/>
          <a:p>
            <a:r>
              <a:rPr lang="en-GB" dirty="0" smtClean="0"/>
              <a:t>The “battle” of Sand Creek 1864</a:t>
            </a:r>
            <a:endParaRPr lang="en-GB" dirty="0"/>
          </a:p>
        </p:txBody>
      </p:sp>
      <p:pic>
        <p:nvPicPr>
          <p:cNvPr id="1026" name="Picture 2" descr="undefin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7" y="1385180"/>
            <a:ext cx="6806538" cy="547282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376128" y="896293"/>
            <a:ext cx="5184433" cy="461665"/>
          </a:xfrm>
          <a:prstGeom prst="rect">
            <a:avLst/>
          </a:prstGeom>
          <a:noFill/>
        </p:spPr>
        <p:txBody>
          <a:bodyPr wrap="none" rtlCol="0">
            <a:spAutoFit/>
          </a:bodyPr>
          <a:lstStyle/>
          <a:p>
            <a:r>
              <a:rPr lang="en-GB" sz="2400" dirty="0" smtClean="0">
                <a:latin typeface="Arial" panose="020B0604020202020204" pitchFamily="34" charset="0"/>
                <a:cs typeface="Arial" panose="020B0604020202020204" pitchFamily="34" charset="0"/>
              </a:rPr>
              <a:t>1900 painting…army attacking camp</a:t>
            </a:r>
            <a:endParaRPr lang="en-GB" sz="2400" dirty="0">
              <a:latin typeface="Arial" panose="020B0604020202020204" pitchFamily="34" charset="0"/>
              <a:cs typeface="Arial" panose="020B0604020202020204" pitchFamily="34" charset="0"/>
            </a:endParaRPr>
          </a:p>
        </p:txBody>
      </p:sp>
      <p:sp>
        <p:nvSpPr>
          <p:cNvPr id="5" name="TextBox 4"/>
          <p:cNvSpPr txBox="1"/>
          <p:nvPr/>
        </p:nvSpPr>
        <p:spPr>
          <a:xfrm>
            <a:off x="7007382" y="1620569"/>
            <a:ext cx="18761978" cy="2585323"/>
          </a:xfrm>
          <a:prstGeom prst="rect">
            <a:avLst/>
          </a:prstGeom>
          <a:noFill/>
        </p:spPr>
        <p:txBody>
          <a:bodyPr wrap="square" rtlCol="0">
            <a:spAutoFit/>
          </a:bodyPr>
          <a:lstStyle/>
          <a:p>
            <a:r>
              <a:rPr lang="en-GB" dirty="0" smtClean="0"/>
              <a:t>“I saw </a:t>
            </a:r>
            <a:r>
              <a:rPr lang="en-GB" dirty="0"/>
              <a:t>the bodies of those lying there </a:t>
            </a:r>
            <a:endParaRPr lang="en-GB" dirty="0" smtClean="0"/>
          </a:p>
          <a:p>
            <a:r>
              <a:rPr lang="en-GB" dirty="0" smtClean="0"/>
              <a:t>cut </a:t>
            </a:r>
            <a:r>
              <a:rPr lang="en-GB" dirty="0"/>
              <a:t>all to pieces, worse mutilated </a:t>
            </a:r>
            <a:r>
              <a:rPr lang="en-GB" dirty="0" smtClean="0"/>
              <a:t>than any</a:t>
            </a:r>
          </a:p>
          <a:p>
            <a:r>
              <a:rPr lang="en-GB" dirty="0" smtClean="0"/>
              <a:t> </a:t>
            </a:r>
            <a:r>
              <a:rPr lang="en-GB" dirty="0"/>
              <a:t>I ever saw before; the women cut all </a:t>
            </a:r>
            <a:r>
              <a:rPr lang="en-GB" dirty="0" smtClean="0"/>
              <a:t>to</a:t>
            </a:r>
          </a:p>
          <a:p>
            <a:r>
              <a:rPr lang="en-GB" dirty="0" smtClean="0"/>
              <a:t> </a:t>
            </a:r>
            <a:r>
              <a:rPr lang="en-GB" dirty="0"/>
              <a:t>pieces ... With knives; scalped; their </a:t>
            </a:r>
            <a:r>
              <a:rPr lang="en-GB" dirty="0" smtClean="0"/>
              <a:t>brains</a:t>
            </a:r>
          </a:p>
          <a:p>
            <a:r>
              <a:rPr lang="en-GB" dirty="0" smtClean="0"/>
              <a:t> </a:t>
            </a:r>
            <a:r>
              <a:rPr lang="en-GB" dirty="0"/>
              <a:t>knocked out; children two or three </a:t>
            </a:r>
            <a:r>
              <a:rPr lang="en-GB" dirty="0" smtClean="0"/>
              <a:t>months</a:t>
            </a:r>
          </a:p>
          <a:p>
            <a:r>
              <a:rPr lang="en-GB" dirty="0" smtClean="0"/>
              <a:t> </a:t>
            </a:r>
            <a:r>
              <a:rPr lang="en-GB" dirty="0"/>
              <a:t>old; all ages lying there, from sucking </a:t>
            </a:r>
            <a:endParaRPr lang="en-GB" dirty="0" smtClean="0"/>
          </a:p>
          <a:p>
            <a:r>
              <a:rPr lang="en-GB" dirty="0" smtClean="0"/>
              <a:t>infants </a:t>
            </a:r>
            <a:r>
              <a:rPr lang="en-GB" dirty="0"/>
              <a:t>up to warriors ... By whom were </a:t>
            </a:r>
            <a:endParaRPr lang="en-GB" dirty="0" smtClean="0"/>
          </a:p>
          <a:p>
            <a:r>
              <a:rPr lang="en-GB" dirty="0" smtClean="0"/>
              <a:t>they </a:t>
            </a:r>
            <a:r>
              <a:rPr lang="en-GB" dirty="0"/>
              <a:t>mutilated? By the United States troops ...</a:t>
            </a:r>
          </a:p>
          <a:p>
            <a:r>
              <a:rPr lang="en-GB" dirty="0"/>
              <a:t>— </a:t>
            </a:r>
            <a:r>
              <a:rPr lang="en-GB" i="1" dirty="0"/>
              <a:t>John S. Smith, Congressional </a:t>
            </a:r>
            <a:r>
              <a:rPr lang="en-GB" i="1" dirty="0" smtClean="0"/>
              <a:t>Testimony 1865</a:t>
            </a:r>
            <a:endParaRPr lang="en-GB" dirty="0"/>
          </a:p>
        </p:txBody>
      </p:sp>
      <p:sp>
        <p:nvSpPr>
          <p:cNvPr id="6" name="TextBox 5"/>
          <p:cNvSpPr txBox="1"/>
          <p:nvPr/>
        </p:nvSpPr>
        <p:spPr>
          <a:xfrm>
            <a:off x="7061704" y="1204110"/>
            <a:ext cx="1374094" cy="369332"/>
          </a:xfrm>
          <a:prstGeom prst="rect">
            <a:avLst/>
          </a:prstGeom>
          <a:noFill/>
        </p:spPr>
        <p:txBody>
          <a:bodyPr wrap="none" rtlCol="0">
            <a:spAutoFit/>
          </a:bodyPr>
          <a:lstStyle/>
          <a:p>
            <a:r>
              <a:rPr lang="en-GB" dirty="0" smtClean="0"/>
              <a:t>The reality:</a:t>
            </a:r>
            <a:endParaRPr lang="en-GB" dirty="0"/>
          </a:p>
        </p:txBody>
      </p:sp>
      <p:sp>
        <p:nvSpPr>
          <p:cNvPr id="7" name="TextBox 6"/>
          <p:cNvSpPr txBox="1"/>
          <p:nvPr/>
        </p:nvSpPr>
        <p:spPr>
          <a:xfrm>
            <a:off x="7161290" y="4689696"/>
            <a:ext cx="4689104" cy="923330"/>
          </a:xfrm>
          <a:prstGeom prst="rect">
            <a:avLst/>
          </a:prstGeom>
          <a:noFill/>
        </p:spPr>
        <p:txBody>
          <a:bodyPr wrap="none" rtlCol="0">
            <a:spAutoFit/>
          </a:bodyPr>
          <a:lstStyle/>
          <a:p>
            <a:r>
              <a:rPr lang="en-GB" dirty="0" smtClean="0"/>
              <a:t>500 Indians killed, all but 50 women and </a:t>
            </a:r>
          </a:p>
          <a:p>
            <a:r>
              <a:rPr lang="en-GB" dirty="0" smtClean="0"/>
              <a:t>Children. 25 soldiers killed</a:t>
            </a:r>
          </a:p>
          <a:p>
            <a:r>
              <a:rPr lang="en-GB" dirty="0" smtClean="0"/>
              <a:t>……US Commander “hero”in press</a:t>
            </a:r>
            <a:endParaRPr lang="en-GB" dirty="0"/>
          </a:p>
        </p:txBody>
      </p:sp>
      <p:sp>
        <p:nvSpPr>
          <p:cNvPr id="8" name="TextBox 7"/>
          <p:cNvSpPr txBox="1"/>
          <p:nvPr/>
        </p:nvSpPr>
        <p:spPr>
          <a:xfrm>
            <a:off x="7143183" y="5902859"/>
            <a:ext cx="4483920" cy="646331"/>
          </a:xfrm>
          <a:prstGeom prst="rect">
            <a:avLst/>
          </a:prstGeom>
          <a:noFill/>
        </p:spPr>
        <p:txBody>
          <a:bodyPr wrap="none" rtlCol="0">
            <a:spAutoFit/>
          </a:bodyPr>
          <a:lstStyle/>
          <a:p>
            <a:r>
              <a:rPr lang="en-GB" dirty="0" smtClean="0"/>
              <a:t>Grant considers Chivington a disgrace</a:t>
            </a:r>
          </a:p>
          <a:p>
            <a:r>
              <a:rPr lang="en-GB" dirty="0" smtClean="0"/>
              <a:t>…..court martialled but acquitted</a:t>
            </a:r>
            <a:endParaRPr lang="en-GB" dirty="0"/>
          </a:p>
        </p:txBody>
      </p:sp>
    </p:spTree>
    <p:extLst>
      <p:ext uri="{BB962C8B-B14F-4D97-AF65-F5344CB8AC3E}">
        <p14:creationId xmlns:p14="http://schemas.microsoft.com/office/powerpoint/2010/main" val="3662516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4801" y="0"/>
            <a:ext cx="8911687" cy="1280890"/>
          </a:xfrm>
        </p:spPr>
        <p:txBody>
          <a:bodyPr/>
          <a:lstStyle/>
          <a:p>
            <a:pPr algn="ctr"/>
            <a:r>
              <a:rPr lang="en-GB" dirty="0" smtClean="0"/>
              <a:t>The West 1860</a:t>
            </a:r>
            <a:endParaRPr lang="en-GB" dirty="0"/>
          </a:p>
        </p:txBody>
      </p:sp>
      <p:pic>
        <p:nvPicPr>
          <p:cNvPr id="1026" name="Picture 2" descr="1859–1860: Pre-Civil War Expans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216" y="797859"/>
            <a:ext cx="11927784" cy="60601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048414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61867" y="175875"/>
            <a:ext cx="8911687" cy="1280890"/>
          </a:xfrm>
        </p:spPr>
        <p:txBody>
          <a:bodyPr/>
          <a:lstStyle/>
          <a:p>
            <a:r>
              <a:rPr lang="en-GB" dirty="0" smtClean="0"/>
              <a:t>“Red Cloud’s War” 1866</a:t>
            </a:r>
            <a:endParaRPr lang="en-GB" dirty="0"/>
          </a:p>
        </p:txBody>
      </p:sp>
      <p:pic>
        <p:nvPicPr>
          <p:cNvPr id="4" name="Picture 3"/>
          <p:cNvPicPr>
            <a:picLocks noChangeAspect="1"/>
          </p:cNvPicPr>
          <p:nvPr/>
        </p:nvPicPr>
        <p:blipFill>
          <a:blip r:embed="rId2"/>
          <a:stretch>
            <a:fillRect/>
          </a:stretch>
        </p:blipFill>
        <p:spPr>
          <a:xfrm>
            <a:off x="189020" y="1264024"/>
            <a:ext cx="7825427" cy="5593976"/>
          </a:xfrm>
          <a:prstGeom prst="rect">
            <a:avLst/>
          </a:prstGeom>
        </p:spPr>
      </p:pic>
      <p:sp>
        <p:nvSpPr>
          <p:cNvPr id="5" name="TextBox 4"/>
          <p:cNvSpPr txBox="1"/>
          <p:nvPr/>
        </p:nvSpPr>
        <p:spPr>
          <a:xfrm>
            <a:off x="2249235" y="819314"/>
            <a:ext cx="3724096" cy="523220"/>
          </a:xfrm>
          <a:prstGeom prst="rect">
            <a:avLst/>
          </a:prstGeom>
          <a:noFill/>
        </p:spPr>
        <p:txBody>
          <a:bodyPr wrap="none" rtlCol="0">
            <a:spAutoFit/>
          </a:bodyPr>
          <a:lstStyle/>
          <a:p>
            <a:r>
              <a:rPr lang="en-GB" sz="2800" dirty="0" smtClean="0">
                <a:latin typeface="Arial" panose="020B0604020202020204" pitchFamily="34" charset="0"/>
                <a:cs typeface="Arial" panose="020B0604020202020204" pitchFamily="34" charset="0"/>
              </a:rPr>
              <a:t>“Fetterman Massacre”</a:t>
            </a:r>
            <a:endParaRPr lang="en-GB" sz="2800" dirty="0">
              <a:latin typeface="Arial" panose="020B0604020202020204" pitchFamily="34" charset="0"/>
              <a:cs typeface="Arial" panose="020B0604020202020204" pitchFamily="34" charset="0"/>
            </a:endParaRPr>
          </a:p>
        </p:txBody>
      </p:sp>
      <p:sp>
        <p:nvSpPr>
          <p:cNvPr id="6" name="TextBox 5"/>
          <p:cNvSpPr txBox="1"/>
          <p:nvPr/>
        </p:nvSpPr>
        <p:spPr>
          <a:xfrm>
            <a:off x="8552330" y="1783976"/>
            <a:ext cx="3316934" cy="923330"/>
          </a:xfrm>
          <a:prstGeom prst="rect">
            <a:avLst/>
          </a:prstGeom>
          <a:noFill/>
        </p:spPr>
        <p:txBody>
          <a:bodyPr wrap="none" rtlCol="0">
            <a:spAutoFit/>
          </a:bodyPr>
          <a:lstStyle/>
          <a:p>
            <a:r>
              <a:rPr lang="en-GB" dirty="0" smtClean="0"/>
              <a:t>Trails developed through</a:t>
            </a:r>
          </a:p>
          <a:p>
            <a:r>
              <a:rPr lang="en-GB" dirty="0" smtClean="0"/>
              <a:t>Indian Lands….”Red Cloud”</a:t>
            </a:r>
          </a:p>
          <a:p>
            <a:r>
              <a:rPr lang="en-GB" dirty="0" smtClean="0"/>
              <a:t>Protests….ignored</a:t>
            </a:r>
            <a:endParaRPr lang="en-GB" dirty="0"/>
          </a:p>
        </p:txBody>
      </p:sp>
      <p:sp>
        <p:nvSpPr>
          <p:cNvPr id="7" name="TextBox 6"/>
          <p:cNvSpPr txBox="1"/>
          <p:nvPr/>
        </p:nvSpPr>
        <p:spPr>
          <a:xfrm>
            <a:off x="8624248" y="735610"/>
            <a:ext cx="3275256" cy="646331"/>
          </a:xfrm>
          <a:prstGeom prst="rect">
            <a:avLst/>
          </a:prstGeom>
          <a:noFill/>
        </p:spPr>
        <p:txBody>
          <a:bodyPr wrap="none" rtlCol="0">
            <a:spAutoFit/>
          </a:bodyPr>
          <a:lstStyle/>
          <a:p>
            <a:r>
              <a:rPr lang="en-GB" dirty="0" smtClean="0"/>
              <a:t>Sioux expand South, defeat</a:t>
            </a:r>
          </a:p>
          <a:p>
            <a:r>
              <a:rPr lang="en-GB" dirty="0" smtClean="0"/>
              <a:t>Cheyenne. aggressive</a:t>
            </a:r>
            <a:endParaRPr lang="en-GB" dirty="0"/>
          </a:p>
        </p:txBody>
      </p:sp>
      <p:sp>
        <p:nvSpPr>
          <p:cNvPr id="8" name="TextBox 7"/>
          <p:cNvSpPr txBox="1"/>
          <p:nvPr/>
        </p:nvSpPr>
        <p:spPr>
          <a:xfrm>
            <a:off x="8605762" y="2913530"/>
            <a:ext cx="3586238" cy="1477328"/>
          </a:xfrm>
          <a:prstGeom prst="rect">
            <a:avLst/>
          </a:prstGeom>
          <a:noFill/>
        </p:spPr>
        <p:txBody>
          <a:bodyPr wrap="none" rtlCol="0">
            <a:spAutoFit/>
          </a:bodyPr>
          <a:lstStyle/>
          <a:p>
            <a:r>
              <a:rPr lang="en-GB" dirty="0" smtClean="0"/>
              <a:t>Army of 1,000 sent…under</a:t>
            </a:r>
          </a:p>
          <a:p>
            <a:r>
              <a:rPr lang="en-GB" dirty="0" smtClean="0"/>
              <a:t>Funded…using muzzle loading</a:t>
            </a:r>
          </a:p>
          <a:p>
            <a:r>
              <a:rPr lang="en-GB" dirty="0" smtClean="0"/>
              <a:t>Guns.. Indian force of 2,000 </a:t>
            </a:r>
          </a:p>
          <a:p>
            <a:r>
              <a:rPr lang="en-GB" dirty="0" smtClean="0"/>
              <a:t>Surround fort…skirmishes</a:t>
            </a:r>
          </a:p>
          <a:p>
            <a:r>
              <a:rPr lang="en-GB" dirty="0" smtClean="0"/>
              <a:t>Indians…90% bow &amp; arrows</a:t>
            </a:r>
            <a:endParaRPr lang="en-GB" dirty="0"/>
          </a:p>
        </p:txBody>
      </p:sp>
      <p:sp>
        <p:nvSpPr>
          <p:cNvPr id="10" name="TextBox 9"/>
          <p:cNvSpPr txBox="1"/>
          <p:nvPr/>
        </p:nvSpPr>
        <p:spPr>
          <a:xfrm>
            <a:off x="8561294" y="4563036"/>
            <a:ext cx="3528530" cy="646331"/>
          </a:xfrm>
          <a:prstGeom prst="rect">
            <a:avLst/>
          </a:prstGeom>
          <a:noFill/>
        </p:spPr>
        <p:txBody>
          <a:bodyPr wrap="none" rtlCol="0">
            <a:spAutoFit/>
          </a:bodyPr>
          <a:lstStyle/>
          <a:p>
            <a:r>
              <a:rPr lang="en-GB" dirty="0" smtClean="0"/>
              <a:t>Company decides to attack</a:t>
            </a:r>
          </a:p>
          <a:p>
            <a:r>
              <a:rPr lang="en-GB" dirty="0" smtClean="0"/>
              <a:t>..no reconnaissance.. 80 killed</a:t>
            </a:r>
            <a:endParaRPr lang="en-GB" dirty="0"/>
          </a:p>
        </p:txBody>
      </p:sp>
      <p:sp>
        <p:nvSpPr>
          <p:cNvPr id="11" name="TextBox 10"/>
          <p:cNvSpPr txBox="1"/>
          <p:nvPr/>
        </p:nvSpPr>
        <p:spPr>
          <a:xfrm>
            <a:off x="8772474" y="5396753"/>
            <a:ext cx="3419526" cy="1200329"/>
          </a:xfrm>
          <a:prstGeom prst="rect">
            <a:avLst/>
          </a:prstGeom>
          <a:noFill/>
        </p:spPr>
        <p:txBody>
          <a:bodyPr wrap="none" rtlCol="0">
            <a:spAutoFit/>
          </a:bodyPr>
          <a:lstStyle/>
          <a:p>
            <a:r>
              <a:rPr lang="en-GB" dirty="0" smtClean="0"/>
              <a:t>Further fights. US decide to</a:t>
            </a:r>
          </a:p>
          <a:p>
            <a:r>
              <a:rPr lang="en-GB" dirty="0" smtClean="0"/>
              <a:t>Accept Red Cloud terms</a:t>
            </a:r>
          </a:p>
          <a:p>
            <a:r>
              <a:rPr lang="en-GB" dirty="0" smtClean="0"/>
              <a:t>Fort Laramie..Sioux dominate</a:t>
            </a:r>
          </a:p>
          <a:p>
            <a:r>
              <a:rPr lang="en-GB" dirty="0" smtClean="0"/>
              <a:t>Area 8 years…till gold</a:t>
            </a:r>
            <a:endParaRPr lang="en-GB" dirty="0"/>
          </a:p>
        </p:txBody>
      </p:sp>
    </p:spTree>
    <p:extLst>
      <p:ext uri="{BB962C8B-B14F-4D97-AF65-F5344CB8AC3E}">
        <p14:creationId xmlns:p14="http://schemas.microsoft.com/office/powerpoint/2010/main" val="1258386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0" grpId="0"/>
      <p:bldP spid="11"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8542" y="292416"/>
            <a:ext cx="11062446" cy="1280890"/>
          </a:xfrm>
        </p:spPr>
        <p:txBody>
          <a:bodyPr/>
          <a:lstStyle/>
          <a:p>
            <a:r>
              <a:rPr lang="en-GB" dirty="0" smtClean="0"/>
              <a:t>Battle of Beechers Island 1868…new technology</a:t>
            </a:r>
            <a:endParaRPr lang="en-GB" dirty="0"/>
          </a:p>
        </p:txBody>
      </p:sp>
      <p:pic>
        <p:nvPicPr>
          <p:cNvPr id="4" name="Picture 3"/>
          <p:cNvPicPr>
            <a:picLocks noChangeAspect="1"/>
          </p:cNvPicPr>
          <p:nvPr/>
        </p:nvPicPr>
        <p:blipFill>
          <a:blip r:embed="rId2"/>
          <a:stretch>
            <a:fillRect/>
          </a:stretch>
        </p:blipFill>
        <p:spPr>
          <a:xfrm>
            <a:off x="152781" y="968187"/>
            <a:ext cx="7027948" cy="5889813"/>
          </a:xfrm>
          <a:prstGeom prst="rect">
            <a:avLst/>
          </a:prstGeom>
        </p:spPr>
      </p:pic>
      <p:sp>
        <p:nvSpPr>
          <p:cNvPr id="5" name="TextBox 4"/>
          <p:cNvSpPr txBox="1"/>
          <p:nvPr/>
        </p:nvSpPr>
        <p:spPr>
          <a:xfrm>
            <a:off x="7467802" y="1143152"/>
            <a:ext cx="4450257" cy="646331"/>
          </a:xfrm>
          <a:prstGeom prst="rect">
            <a:avLst/>
          </a:prstGeom>
          <a:noFill/>
        </p:spPr>
        <p:txBody>
          <a:bodyPr wrap="none" rtlCol="0">
            <a:spAutoFit/>
          </a:bodyPr>
          <a:lstStyle/>
          <a:p>
            <a:r>
              <a:rPr lang="en-GB" dirty="0" smtClean="0"/>
              <a:t>Indian raiding parties: revenge</a:t>
            </a:r>
          </a:p>
          <a:p>
            <a:r>
              <a:rPr lang="en-GB" dirty="0" smtClean="0"/>
              <a:t>Vs Sand Creek. Settler encroachments</a:t>
            </a:r>
            <a:endParaRPr lang="en-GB" dirty="0"/>
          </a:p>
        </p:txBody>
      </p:sp>
      <p:sp>
        <p:nvSpPr>
          <p:cNvPr id="6" name="TextBox 5"/>
          <p:cNvSpPr txBox="1"/>
          <p:nvPr/>
        </p:nvSpPr>
        <p:spPr>
          <a:xfrm>
            <a:off x="7512423" y="2420470"/>
            <a:ext cx="6434775" cy="646331"/>
          </a:xfrm>
          <a:prstGeom prst="rect">
            <a:avLst/>
          </a:prstGeom>
          <a:noFill/>
        </p:spPr>
        <p:txBody>
          <a:bodyPr wrap="none" rtlCol="0">
            <a:spAutoFit/>
          </a:bodyPr>
          <a:lstStyle/>
          <a:p>
            <a:r>
              <a:rPr lang="en-GB" dirty="0" smtClean="0"/>
              <a:t>Army patrol of 50, all with repeating</a:t>
            </a:r>
          </a:p>
          <a:p>
            <a:r>
              <a:rPr lang="en-GB" dirty="0" smtClean="0"/>
              <a:t>Rifles  attacked by 900 Cheyenne led by “Roman Nose”</a:t>
            </a:r>
            <a:endParaRPr lang="en-GB" dirty="0"/>
          </a:p>
        </p:txBody>
      </p:sp>
      <p:sp>
        <p:nvSpPr>
          <p:cNvPr id="7" name="TextBox 6"/>
          <p:cNvSpPr txBox="1"/>
          <p:nvPr/>
        </p:nvSpPr>
        <p:spPr>
          <a:xfrm>
            <a:off x="7593105" y="3514165"/>
            <a:ext cx="4685898" cy="646331"/>
          </a:xfrm>
          <a:prstGeom prst="rect">
            <a:avLst/>
          </a:prstGeom>
          <a:noFill/>
        </p:spPr>
        <p:txBody>
          <a:bodyPr wrap="none" rtlCol="0">
            <a:spAutoFit/>
          </a:bodyPr>
          <a:lstStyle/>
          <a:p>
            <a:r>
              <a:rPr lang="en-GB" dirty="0" smtClean="0"/>
              <a:t>Soldier led by Captain Beecher</a:t>
            </a:r>
          </a:p>
          <a:p>
            <a:r>
              <a:rPr lang="en-GB" dirty="0" smtClean="0"/>
              <a:t>Dismount, hold position….repel attacks</a:t>
            </a:r>
            <a:endParaRPr lang="en-GB" dirty="0"/>
          </a:p>
        </p:txBody>
      </p:sp>
      <p:sp>
        <p:nvSpPr>
          <p:cNvPr id="8" name="TextBox 7"/>
          <p:cNvSpPr txBox="1"/>
          <p:nvPr/>
        </p:nvSpPr>
        <p:spPr>
          <a:xfrm>
            <a:off x="7718611" y="4688542"/>
            <a:ext cx="4059125" cy="1477328"/>
          </a:xfrm>
          <a:prstGeom prst="rect">
            <a:avLst/>
          </a:prstGeom>
          <a:noFill/>
        </p:spPr>
        <p:txBody>
          <a:bodyPr wrap="none" rtlCol="0">
            <a:spAutoFit/>
          </a:bodyPr>
          <a:lstStyle/>
          <a:p>
            <a:r>
              <a:rPr lang="en-GB" dirty="0" smtClean="0"/>
              <a:t>Roman Nose…goaded into attack</a:t>
            </a:r>
          </a:p>
          <a:p>
            <a:r>
              <a:rPr lang="en-GB" dirty="0" smtClean="0"/>
              <a:t>…killed . Indians retreat</a:t>
            </a:r>
          </a:p>
          <a:p>
            <a:r>
              <a:rPr lang="en-GB" dirty="0" smtClean="0"/>
              <a:t>…relief column appears</a:t>
            </a:r>
          </a:p>
          <a:p>
            <a:r>
              <a:rPr lang="en-GB" dirty="0" smtClean="0"/>
              <a:t>…Cheyenne give up…75 dead vs</a:t>
            </a:r>
          </a:p>
          <a:p>
            <a:r>
              <a:rPr lang="en-GB" dirty="0" smtClean="0"/>
              <a:t>6 cavalryman…..tactics forgotten</a:t>
            </a:r>
            <a:endParaRPr lang="en-GB" dirty="0"/>
          </a:p>
        </p:txBody>
      </p:sp>
    </p:spTree>
    <p:extLst>
      <p:ext uri="{BB962C8B-B14F-4D97-AF65-F5344CB8AC3E}">
        <p14:creationId xmlns:p14="http://schemas.microsoft.com/office/powerpoint/2010/main" val="2768194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48070" y="289711"/>
            <a:ext cx="8911687" cy="923453"/>
          </a:xfrm>
        </p:spPr>
        <p:txBody>
          <a:bodyPr/>
          <a:lstStyle/>
          <a:p>
            <a:r>
              <a:rPr lang="en-GB" dirty="0" smtClean="0"/>
              <a:t>George Armstrong Custer (1839-1876)</a:t>
            </a:r>
            <a:endParaRPr lang="en-GB" dirty="0"/>
          </a:p>
        </p:txBody>
      </p:sp>
      <p:pic>
        <p:nvPicPr>
          <p:cNvPr id="6146" name="Picture 2" descr="Digitally restored vector portrait of General George Armstrong Cust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522" y="1339913"/>
            <a:ext cx="7509337" cy="567276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950484" y="1051288"/>
            <a:ext cx="3198311" cy="923330"/>
          </a:xfrm>
          <a:prstGeom prst="rect">
            <a:avLst/>
          </a:prstGeom>
          <a:noFill/>
        </p:spPr>
        <p:txBody>
          <a:bodyPr wrap="none" rtlCol="0">
            <a:spAutoFit/>
          </a:bodyPr>
          <a:lstStyle/>
          <a:p>
            <a:r>
              <a:rPr lang="en-GB" dirty="0" smtClean="0"/>
              <a:t>Born Ohio, English &amp; </a:t>
            </a:r>
          </a:p>
          <a:p>
            <a:r>
              <a:rPr lang="en-GB" dirty="0" smtClean="0"/>
              <a:t>German immigrants, father</a:t>
            </a:r>
          </a:p>
          <a:p>
            <a:r>
              <a:rPr lang="en-GB" dirty="0" smtClean="0"/>
              <a:t>blacksmith</a:t>
            </a:r>
            <a:endParaRPr lang="en-GB" dirty="0"/>
          </a:p>
        </p:txBody>
      </p:sp>
      <p:sp>
        <p:nvSpPr>
          <p:cNvPr id="5" name="TextBox 4"/>
          <p:cNvSpPr txBox="1"/>
          <p:nvPr/>
        </p:nvSpPr>
        <p:spPr>
          <a:xfrm>
            <a:off x="7957233" y="2300002"/>
            <a:ext cx="2986715" cy="369332"/>
          </a:xfrm>
          <a:prstGeom prst="rect">
            <a:avLst/>
          </a:prstGeom>
          <a:noFill/>
        </p:spPr>
        <p:txBody>
          <a:bodyPr wrap="none" rtlCol="0">
            <a:spAutoFit/>
          </a:bodyPr>
          <a:lstStyle/>
          <a:p>
            <a:r>
              <a:rPr lang="en-GB" dirty="0" smtClean="0"/>
              <a:t>Last in class at West Point</a:t>
            </a:r>
            <a:endParaRPr lang="en-GB" dirty="0"/>
          </a:p>
        </p:txBody>
      </p:sp>
      <p:sp>
        <p:nvSpPr>
          <p:cNvPr id="6" name="TextBox 5"/>
          <p:cNvSpPr txBox="1"/>
          <p:nvPr/>
        </p:nvSpPr>
        <p:spPr>
          <a:xfrm>
            <a:off x="9000565" y="3657600"/>
            <a:ext cx="184731" cy="369332"/>
          </a:xfrm>
          <a:prstGeom prst="rect">
            <a:avLst/>
          </a:prstGeom>
          <a:noFill/>
        </p:spPr>
        <p:txBody>
          <a:bodyPr wrap="none" rtlCol="0">
            <a:spAutoFit/>
          </a:bodyPr>
          <a:lstStyle/>
          <a:p>
            <a:endParaRPr lang="en-GB" dirty="0"/>
          </a:p>
        </p:txBody>
      </p:sp>
      <p:sp>
        <p:nvSpPr>
          <p:cNvPr id="7" name="TextBox 6"/>
          <p:cNvSpPr txBox="1"/>
          <p:nvPr/>
        </p:nvSpPr>
        <p:spPr>
          <a:xfrm>
            <a:off x="8185243" y="2958354"/>
            <a:ext cx="3926075" cy="1477328"/>
          </a:xfrm>
          <a:prstGeom prst="rect">
            <a:avLst/>
          </a:prstGeom>
          <a:noFill/>
        </p:spPr>
        <p:txBody>
          <a:bodyPr wrap="none" rtlCol="0">
            <a:spAutoFit/>
          </a:bodyPr>
          <a:lstStyle/>
          <a:p>
            <a:r>
              <a:rPr lang="en-GB" dirty="0" smtClean="0"/>
              <a:t>Brave reckless in Civil War</a:t>
            </a:r>
          </a:p>
          <a:p>
            <a:r>
              <a:rPr lang="en-GB" dirty="0" smtClean="0"/>
              <a:t>Rises up ranks, awards for bravery</a:t>
            </a:r>
          </a:p>
          <a:p>
            <a:r>
              <a:rPr lang="en-GB" dirty="0" smtClean="0"/>
              <a:t>Lieutenant Colonel of cavalry</a:t>
            </a:r>
          </a:p>
          <a:p>
            <a:r>
              <a:rPr lang="en-GB" dirty="0" smtClean="0"/>
              <a:t>At age 25</a:t>
            </a:r>
          </a:p>
          <a:p>
            <a:endParaRPr lang="en-GB" dirty="0" smtClean="0"/>
          </a:p>
        </p:txBody>
      </p:sp>
      <p:sp>
        <p:nvSpPr>
          <p:cNvPr id="8" name="TextBox 7"/>
          <p:cNvSpPr txBox="1"/>
          <p:nvPr/>
        </p:nvSpPr>
        <p:spPr>
          <a:xfrm>
            <a:off x="8168916" y="4272677"/>
            <a:ext cx="3837910" cy="2585323"/>
          </a:xfrm>
          <a:prstGeom prst="rect">
            <a:avLst/>
          </a:prstGeom>
          <a:noFill/>
        </p:spPr>
        <p:txBody>
          <a:bodyPr wrap="none" rtlCol="0">
            <a:spAutoFit/>
          </a:bodyPr>
          <a:lstStyle/>
          <a:p>
            <a:r>
              <a:rPr lang="en-GB" dirty="0" smtClean="0"/>
              <a:t>Leads 7</a:t>
            </a:r>
            <a:r>
              <a:rPr lang="en-GB" baseline="30000" dirty="0" smtClean="0"/>
              <a:t>th</a:t>
            </a:r>
            <a:r>
              <a:rPr lang="en-GB" dirty="0" smtClean="0"/>
              <a:t> cavalry in Indian wars</a:t>
            </a:r>
          </a:p>
          <a:p>
            <a:r>
              <a:rPr lang="en-GB" dirty="0" smtClean="0"/>
              <a:t>Delivers “Sand Creek” style </a:t>
            </a:r>
          </a:p>
          <a:p>
            <a:r>
              <a:rPr lang="en-GB" dirty="0" smtClean="0"/>
              <a:t>Attack at “Battle” of Washita</a:t>
            </a:r>
          </a:p>
          <a:p>
            <a:r>
              <a:rPr lang="en-GB" dirty="0" smtClean="0"/>
              <a:t>…200 Indians killed 50 males, 150</a:t>
            </a:r>
          </a:p>
          <a:p>
            <a:r>
              <a:rPr lang="en-GB" dirty="0" smtClean="0"/>
              <a:t>Women and children</a:t>
            </a:r>
          </a:p>
          <a:p>
            <a:r>
              <a:rPr lang="en-GB" dirty="0" smtClean="0"/>
              <a:t>…sends 20 men ahead to scout</a:t>
            </a:r>
          </a:p>
          <a:p>
            <a:r>
              <a:rPr lang="en-GB" dirty="0" smtClean="0"/>
              <a:t>…all killed</a:t>
            </a:r>
          </a:p>
          <a:p>
            <a:r>
              <a:rPr lang="en-GB" dirty="0" smtClean="0"/>
              <a:t>…newspaper considered hero</a:t>
            </a:r>
          </a:p>
          <a:p>
            <a:r>
              <a:rPr lang="en-GB" dirty="0" smtClean="0"/>
              <a:t>..self publicises….along with wife</a:t>
            </a:r>
            <a:endParaRPr lang="en-GB" dirty="0"/>
          </a:p>
        </p:txBody>
      </p:sp>
      <p:sp>
        <p:nvSpPr>
          <p:cNvPr id="9" name="TextBox 8"/>
          <p:cNvSpPr txBox="1"/>
          <p:nvPr/>
        </p:nvSpPr>
        <p:spPr>
          <a:xfrm>
            <a:off x="9654988" y="3585882"/>
            <a:ext cx="184731" cy="369332"/>
          </a:xfrm>
          <a:prstGeom prst="rect">
            <a:avLst/>
          </a:prstGeom>
          <a:noFill/>
        </p:spPr>
        <p:txBody>
          <a:bodyPr wrap="none" rtlCol="0">
            <a:spAutoFit/>
          </a:bodyPr>
          <a:lstStyle/>
          <a:p>
            <a:endParaRPr lang="en-GB" dirty="0"/>
          </a:p>
        </p:txBody>
      </p:sp>
      <p:sp>
        <p:nvSpPr>
          <p:cNvPr id="10" name="TextBox 9"/>
          <p:cNvSpPr txBox="1"/>
          <p:nvPr/>
        </p:nvSpPr>
        <p:spPr>
          <a:xfrm>
            <a:off x="8677835" y="5405718"/>
            <a:ext cx="184731" cy="369332"/>
          </a:xfrm>
          <a:prstGeom prst="rect">
            <a:avLst/>
          </a:prstGeom>
          <a:noFill/>
        </p:spPr>
        <p:txBody>
          <a:bodyPr wrap="none" rtlCol="0">
            <a:spAutoFit/>
          </a:bodyPr>
          <a:lstStyle/>
          <a:p>
            <a:endParaRPr lang="en-GB" dirty="0"/>
          </a:p>
        </p:txBody>
      </p:sp>
    </p:spTree>
    <p:extLst>
      <p:ext uri="{BB962C8B-B14F-4D97-AF65-F5344CB8AC3E}">
        <p14:creationId xmlns:p14="http://schemas.microsoft.com/office/powerpoint/2010/main" val="3842167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8"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7622" y="108063"/>
            <a:ext cx="8911687" cy="1280890"/>
          </a:xfrm>
        </p:spPr>
        <p:txBody>
          <a:bodyPr/>
          <a:lstStyle/>
          <a:p>
            <a:r>
              <a:rPr lang="en-GB" dirty="0" smtClean="0"/>
              <a:t>George Armstrong Custer and “Libbie”</a:t>
            </a:r>
            <a:endParaRPr lang="en-GB" dirty="0"/>
          </a:p>
        </p:txBody>
      </p:sp>
      <p:pic>
        <p:nvPicPr>
          <p:cNvPr id="3074" name="Picture 2" descr="Photographic print of Elizabeth Custer (1842-1933) and husband George Armstrong Custer (1839-1876) United States Army officer and cavalry commander in the American Civil War and the American Indian Wars. Dated 186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727265"/>
            <a:ext cx="8445357" cy="613073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612060" y="845301"/>
            <a:ext cx="3328155" cy="1200329"/>
          </a:xfrm>
          <a:prstGeom prst="rect">
            <a:avLst/>
          </a:prstGeom>
          <a:noFill/>
        </p:spPr>
        <p:txBody>
          <a:bodyPr wrap="none" rtlCol="0">
            <a:spAutoFit/>
          </a:bodyPr>
          <a:lstStyle/>
          <a:p>
            <a:r>
              <a:rPr lang="en-GB" dirty="0" smtClean="0"/>
              <a:t>Marries up to Elisabeth</a:t>
            </a:r>
          </a:p>
          <a:p>
            <a:r>
              <a:rPr lang="en-GB" dirty="0" smtClean="0"/>
              <a:t>Daughter of judge father </a:t>
            </a:r>
          </a:p>
          <a:p>
            <a:r>
              <a:rPr lang="en-GB" dirty="0" smtClean="0"/>
              <a:t>Objects but agrees when</a:t>
            </a:r>
          </a:p>
          <a:p>
            <a:r>
              <a:rPr lang="en-GB" dirty="0" smtClean="0"/>
              <a:t>Custer promoted to Colonel</a:t>
            </a:r>
          </a:p>
        </p:txBody>
      </p:sp>
      <p:sp>
        <p:nvSpPr>
          <p:cNvPr id="5" name="TextBox 4"/>
          <p:cNvSpPr txBox="1"/>
          <p:nvPr/>
        </p:nvSpPr>
        <p:spPr>
          <a:xfrm>
            <a:off x="8668871" y="2357717"/>
            <a:ext cx="3084499" cy="1200329"/>
          </a:xfrm>
          <a:prstGeom prst="rect">
            <a:avLst/>
          </a:prstGeom>
          <a:noFill/>
        </p:spPr>
        <p:txBody>
          <a:bodyPr wrap="none" rtlCol="0">
            <a:spAutoFit/>
          </a:bodyPr>
          <a:lstStyle/>
          <a:p>
            <a:r>
              <a:rPr lang="en-GB" dirty="0" smtClean="0"/>
              <a:t>Turbulent marriage</a:t>
            </a:r>
          </a:p>
          <a:p>
            <a:r>
              <a:rPr lang="en-GB" dirty="0" smtClean="0"/>
              <a:t>George…gambler,</a:t>
            </a:r>
          </a:p>
          <a:p>
            <a:r>
              <a:rPr lang="en-GB" dirty="0" smtClean="0"/>
              <a:t>Womaniser, preyed </a:t>
            </a:r>
          </a:p>
          <a:p>
            <a:r>
              <a:rPr lang="en-GB" dirty="0" smtClean="0"/>
              <a:t>on captive Indian women</a:t>
            </a:r>
            <a:endParaRPr lang="en-GB" dirty="0"/>
          </a:p>
        </p:txBody>
      </p:sp>
      <p:sp>
        <p:nvSpPr>
          <p:cNvPr id="6" name="TextBox 5"/>
          <p:cNvSpPr txBox="1"/>
          <p:nvPr/>
        </p:nvSpPr>
        <p:spPr>
          <a:xfrm>
            <a:off x="8749554" y="4186518"/>
            <a:ext cx="3001143" cy="646331"/>
          </a:xfrm>
          <a:prstGeom prst="rect">
            <a:avLst/>
          </a:prstGeom>
          <a:noFill/>
        </p:spPr>
        <p:txBody>
          <a:bodyPr wrap="none" rtlCol="0">
            <a:spAutoFit/>
          </a:bodyPr>
          <a:lstStyle/>
          <a:p>
            <a:r>
              <a:rPr lang="en-GB" dirty="0" smtClean="0"/>
              <a:t>Both court press….</a:t>
            </a:r>
          </a:p>
          <a:p>
            <a:r>
              <a:rPr lang="en-GB" dirty="0" smtClean="0"/>
              <a:t>Custer “hero of the west”</a:t>
            </a:r>
            <a:endParaRPr lang="en-GB" dirty="0"/>
          </a:p>
        </p:txBody>
      </p:sp>
      <p:sp>
        <p:nvSpPr>
          <p:cNvPr id="7" name="TextBox 6"/>
          <p:cNvSpPr txBox="1"/>
          <p:nvPr/>
        </p:nvSpPr>
        <p:spPr>
          <a:xfrm>
            <a:off x="9323294" y="3926541"/>
            <a:ext cx="184731" cy="369332"/>
          </a:xfrm>
          <a:prstGeom prst="rect">
            <a:avLst/>
          </a:prstGeom>
          <a:noFill/>
        </p:spPr>
        <p:txBody>
          <a:bodyPr wrap="none" rtlCol="0">
            <a:spAutoFit/>
          </a:bodyPr>
          <a:lstStyle/>
          <a:p>
            <a:endParaRPr lang="en-GB" dirty="0"/>
          </a:p>
        </p:txBody>
      </p:sp>
      <p:sp>
        <p:nvSpPr>
          <p:cNvPr id="8" name="TextBox 7"/>
          <p:cNvSpPr txBox="1"/>
          <p:nvPr/>
        </p:nvSpPr>
        <p:spPr>
          <a:xfrm>
            <a:off x="10192871" y="1425388"/>
            <a:ext cx="184731" cy="369332"/>
          </a:xfrm>
          <a:prstGeom prst="rect">
            <a:avLst/>
          </a:prstGeom>
          <a:noFill/>
        </p:spPr>
        <p:txBody>
          <a:bodyPr wrap="none" rtlCol="0">
            <a:spAutoFit/>
          </a:bodyPr>
          <a:lstStyle/>
          <a:p>
            <a:endParaRPr lang="en-GB" dirty="0"/>
          </a:p>
        </p:txBody>
      </p:sp>
      <p:sp>
        <p:nvSpPr>
          <p:cNvPr id="9" name="TextBox 8"/>
          <p:cNvSpPr txBox="1"/>
          <p:nvPr/>
        </p:nvSpPr>
        <p:spPr>
          <a:xfrm>
            <a:off x="8803341" y="5495365"/>
            <a:ext cx="3169457" cy="646331"/>
          </a:xfrm>
          <a:prstGeom prst="rect">
            <a:avLst/>
          </a:prstGeom>
          <a:noFill/>
        </p:spPr>
        <p:txBody>
          <a:bodyPr wrap="none" rtlCol="0">
            <a:spAutoFit/>
          </a:bodyPr>
          <a:lstStyle/>
          <a:p>
            <a:r>
              <a:rPr lang="en-GB" dirty="0" smtClean="0"/>
              <a:t>Accompanies husband on</a:t>
            </a:r>
          </a:p>
          <a:p>
            <a:r>
              <a:rPr lang="en-GB" dirty="0" smtClean="0"/>
              <a:t>Campaigns….”blogger”</a:t>
            </a:r>
            <a:endParaRPr lang="en-GB" dirty="0"/>
          </a:p>
        </p:txBody>
      </p:sp>
    </p:spTree>
    <p:extLst>
      <p:ext uri="{BB962C8B-B14F-4D97-AF65-F5344CB8AC3E}">
        <p14:creationId xmlns:p14="http://schemas.microsoft.com/office/powerpoint/2010/main" val="254909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9"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38871" y="190875"/>
            <a:ext cx="8911687" cy="1280890"/>
          </a:xfrm>
        </p:spPr>
        <p:txBody>
          <a:bodyPr/>
          <a:lstStyle/>
          <a:p>
            <a:pPr algn="ctr"/>
            <a:r>
              <a:rPr lang="en-GB" dirty="0" smtClean="0"/>
              <a:t>Big Horn Campaign</a:t>
            </a:r>
            <a:endParaRPr lang="en-GB" dirty="0"/>
          </a:p>
        </p:txBody>
      </p:sp>
      <p:pic>
        <p:nvPicPr>
          <p:cNvPr id="5122" name="Picture 2" descr="undefin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628" y="1093694"/>
            <a:ext cx="8843570" cy="576430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9144000" y="4970494"/>
            <a:ext cx="6096000" cy="646331"/>
          </a:xfrm>
          <a:prstGeom prst="rect">
            <a:avLst/>
          </a:prstGeom>
        </p:spPr>
        <p:txBody>
          <a:bodyPr>
            <a:spAutoFit/>
          </a:bodyPr>
          <a:lstStyle/>
          <a:p>
            <a:r>
              <a:rPr lang="en-GB" dirty="0" smtClean="0"/>
              <a:t>Divides force of 600 into</a:t>
            </a:r>
          </a:p>
          <a:p>
            <a:r>
              <a:rPr lang="en-GB" dirty="0" smtClean="0"/>
              <a:t>Three columns</a:t>
            </a:r>
            <a:endParaRPr lang="en-GB" dirty="0"/>
          </a:p>
        </p:txBody>
      </p:sp>
      <p:sp>
        <p:nvSpPr>
          <p:cNvPr id="5" name="TextBox 4"/>
          <p:cNvSpPr txBox="1"/>
          <p:nvPr/>
        </p:nvSpPr>
        <p:spPr>
          <a:xfrm>
            <a:off x="9166967" y="1037791"/>
            <a:ext cx="3143809" cy="2308324"/>
          </a:xfrm>
          <a:prstGeom prst="rect">
            <a:avLst/>
          </a:prstGeom>
          <a:noFill/>
        </p:spPr>
        <p:txBody>
          <a:bodyPr wrap="none" rtlCol="0">
            <a:spAutoFit/>
          </a:bodyPr>
          <a:lstStyle/>
          <a:p>
            <a:r>
              <a:rPr lang="en-GB" dirty="0" smtClean="0"/>
              <a:t>Sioux starving…leave</a:t>
            </a:r>
          </a:p>
          <a:p>
            <a:r>
              <a:rPr lang="en-GB" dirty="0" smtClean="0"/>
              <a:t>Reservation.. Dynamic</a:t>
            </a:r>
          </a:p>
          <a:p>
            <a:r>
              <a:rPr lang="en-GB" dirty="0" smtClean="0"/>
              <a:t>Spirit lead Sitting Bull unites</a:t>
            </a:r>
          </a:p>
          <a:p>
            <a:r>
              <a:rPr lang="en-GB" dirty="0"/>
              <a:t>w</a:t>
            </a:r>
            <a:r>
              <a:rPr lang="en-GB" dirty="0" smtClean="0"/>
              <a:t>ith neighbouring tribes</a:t>
            </a:r>
          </a:p>
          <a:p>
            <a:r>
              <a:rPr lang="en-GB" dirty="0" smtClean="0"/>
              <a:t>….makes up camp</a:t>
            </a:r>
          </a:p>
          <a:p>
            <a:r>
              <a:rPr lang="en-GB" dirty="0" smtClean="0"/>
              <a:t>….up to 3,000 warriors</a:t>
            </a:r>
          </a:p>
          <a:p>
            <a:r>
              <a:rPr lang="en-GB" dirty="0" smtClean="0"/>
              <a:t>…largest Plain Indian </a:t>
            </a:r>
          </a:p>
          <a:p>
            <a:r>
              <a:rPr lang="en-GB" dirty="0" smtClean="0"/>
              <a:t>Force ever assembled</a:t>
            </a:r>
            <a:endParaRPr lang="en-GB" dirty="0"/>
          </a:p>
        </p:txBody>
      </p:sp>
      <p:sp>
        <p:nvSpPr>
          <p:cNvPr id="6" name="TextBox 5"/>
          <p:cNvSpPr txBox="1"/>
          <p:nvPr/>
        </p:nvSpPr>
        <p:spPr>
          <a:xfrm>
            <a:off x="9170893" y="3478306"/>
            <a:ext cx="2805576" cy="1200329"/>
          </a:xfrm>
          <a:prstGeom prst="rect">
            <a:avLst/>
          </a:prstGeom>
          <a:noFill/>
        </p:spPr>
        <p:txBody>
          <a:bodyPr wrap="none" rtlCol="0">
            <a:spAutoFit/>
          </a:bodyPr>
          <a:lstStyle/>
          <a:p>
            <a:r>
              <a:rPr lang="en-GB" dirty="0" smtClean="0"/>
              <a:t>“Custer quote “there</a:t>
            </a:r>
          </a:p>
          <a:p>
            <a:r>
              <a:rPr lang="en-GB" dirty="0" smtClean="0"/>
              <a:t>Are not enough Indians</a:t>
            </a:r>
          </a:p>
          <a:p>
            <a:r>
              <a:rPr lang="en-GB" dirty="0" smtClean="0"/>
              <a:t>In the world to defeat</a:t>
            </a:r>
          </a:p>
          <a:p>
            <a:r>
              <a:rPr lang="en-GB" dirty="0" smtClean="0"/>
              <a:t>The Seventh Cavalry”</a:t>
            </a:r>
            <a:endParaRPr lang="en-GB" dirty="0"/>
          </a:p>
        </p:txBody>
      </p:sp>
      <p:sp>
        <p:nvSpPr>
          <p:cNvPr id="7" name="TextBox 6"/>
          <p:cNvSpPr txBox="1"/>
          <p:nvPr/>
        </p:nvSpPr>
        <p:spPr>
          <a:xfrm>
            <a:off x="9233647" y="5862918"/>
            <a:ext cx="2685351" cy="923330"/>
          </a:xfrm>
          <a:prstGeom prst="rect">
            <a:avLst/>
          </a:prstGeom>
          <a:noFill/>
        </p:spPr>
        <p:txBody>
          <a:bodyPr wrap="none" rtlCol="0">
            <a:spAutoFit/>
          </a:bodyPr>
          <a:lstStyle/>
          <a:p>
            <a:r>
              <a:rPr lang="en-GB" dirty="0" smtClean="0"/>
              <a:t>Decides to attack </a:t>
            </a:r>
          </a:p>
          <a:p>
            <a:r>
              <a:rPr lang="en-GB" dirty="0" smtClean="0"/>
              <a:t>Indian camp…without</a:t>
            </a:r>
          </a:p>
          <a:p>
            <a:r>
              <a:rPr lang="en-GB" dirty="0" smtClean="0"/>
              <a:t>reconnaissance</a:t>
            </a:r>
            <a:endParaRPr lang="en-GB" dirty="0"/>
          </a:p>
        </p:txBody>
      </p:sp>
    </p:spTree>
    <p:extLst>
      <p:ext uri="{BB962C8B-B14F-4D97-AF65-F5344CB8AC3E}">
        <p14:creationId xmlns:p14="http://schemas.microsoft.com/office/powerpoint/2010/main" val="3750712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20498" y="352506"/>
            <a:ext cx="8911687" cy="1280890"/>
          </a:xfrm>
        </p:spPr>
        <p:txBody>
          <a:bodyPr/>
          <a:lstStyle/>
          <a:p>
            <a:r>
              <a:rPr lang="en-GB" dirty="0" smtClean="0"/>
              <a:t>The myth: valiant last stand</a:t>
            </a:r>
            <a:endParaRPr lang="en-GB" dirty="0"/>
          </a:p>
        </p:txBody>
      </p:sp>
      <p:pic>
        <p:nvPicPr>
          <p:cNvPr id="4" name="Picture 3"/>
          <p:cNvPicPr>
            <a:picLocks noChangeAspect="1"/>
          </p:cNvPicPr>
          <p:nvPr/>
        </p:nvPicPr>
        <p:blipFill>
          <a:blip r:embed="rId2"/>
          <a:stretch>
            <a:fillRect/>
          </a:stretch>
        </p:blipFill>
        <p:spPr>
          <a:xfrm>
            <a:off x="0" y="1004934"/>
            <a:ext cx="9610165" cy="5853066"/>
          </a:xfrm>
          <a:prstGeom prst="rect">
            <a:avLst/>
          </a:prstGeom>
        </p:spPr>
      </p:pic>
      <p:sp>
        <p:nvSpPr>
          <p:cNvPr id="5" name="TextBox 4"/>
          <p:cNvSpPr txBox="1"/>
          <p:nvPr/>
        </p:nvSpPr>
        <p:spPr>
          <a:xfrm>
            <a:off x="10085294" y="1900518"/>
            <a:ext cx="1871025" cy="923330"/>
          </a:xfrm>
          <a:prstGeom prst="rect">
            <a:avLst/>
          </a:prstGeom>
          <a:noFill/>
        </p:spPr>
        <p:txBody>
          <a:bodyPr wrap="none" rtlCol="0">
            <a:spAutoFit/>
          </a:bodyPr>
          <a:lstStyle/>
          <a:p>
            <a:r>
              <a:rPr lang="en-GB" dirty="0" smtClean="0"/>
              <a:t>Custer and 200</a:t>
            </a:r>
          </a:p>
          <a:p>
            <a:r>
              <a:rPr lang="en-GB" dirty="0" smtClean="0"/>
              <a:t>Men killed</a:t>
            </a:r>
          </a:p>
          <a:p>
            <a:endParaRPr lang="en-GB" dirty="0"/>
          </a:p>
        </p:txBody>
      </p:sp>
      <p:sp>
        <p:nvSpPr>
          <p:cNvPr id="6" name="TextBox 5"/>
          <p:cNvSpPr txBox="1"/>
          <p:nvPr/>
        </p:nvSpPr>
        <p:spPr>
          <a:xfrm>
            <a:off x="10219765" y="3693459"/>
            <a:ext cx="1560042" cy="646331"/>
          </a:xfrm>
          <a:prstGeom prst="rect">
            <a:avLst/>
          </a:prstGeom>
          <a:noFill/>
        </p:spPr>
        <p:txBody>
          <a:bodyPr wrap="none" rtlCol="0">
            <a:spAutoFit/>
          </a:bodyPr>
          <a:lstStyle/>
          <a:p>
            <a:r>
              <a:rPr lang="en-GB" dirty="0" smtClean="0"/>
              <a:t>Rest of army</a:t>
            </a:r>
          </a:p>
          <a:p>
            <a:r>
              <a:rPr lang="en-GB" dirty="0" smtClean="0"/>
              <a:t>Escapes </a:t>
            </a:r>
            <a:endParaRPr lang="en-GB" dirty="0"/>
          </a:p>
        </p:txBody>
      </p:sp>
    </p:spTree>
    <p:extLst>
      <p:ext uri="{BB962C8B-B14F-4D97-AF65-F5344CB8AC3E}">
        <p14:creationId xmlns:p14="http://schemas.microsoft.com/office/powerpoint/2010/main" val="2696439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29139" y="271025"/>
            <a:ext cx="8911687" cy="797284"/>
          </a:xfrm>
        </p:spPr>
        <p:txBody>
          <a:bodyPr/>
          <a:lstStyle/>
          <a:p>
            <a:r>
              <a:rPr lang="en-GB" dirty="0" smtClean="0"/>
              <a:t>The Indian view…running for their lives</a:t>
            </a:r>
            <a:endParaRPr lang="en-GB" dirty="0"/>
          </a:p>
        </p:txBody>
      </p:sp>
      <p:pic>
        <p:nvPicPr>
          <p:cNvPr id="4" name="Picture 3"/>
          <p:cNvPicPr>
            <a:picLocks noChangeAspect="1"/>
          </p:cNvPicPr>
          <p:nvPr/>
        </p:nvPicPr>
        <p:blipFill>
          <a:blip r:embed="rId2"/>
          <a:stretch>
            <a:fillRect/>
          </a:stretch>
        </p:blipFill>
        <p:spPr>
          <a:xfrm>
            <a:off x="258031" y="1096835"/>
            <a:ext cx="7469546" cy="5761165"/>
          </a:xfrm>
          <a:prstGeom prst="rect">
            <a:avLst/>
          </a:prstGeom>
        </p:spPr>
      </p:pic>
      <p:sp>
        <p:nvSpPr>
          <p:cNvPr id="5" name="Rectangle 4"/>
          <p:cNvSpPr/>
          <p:nvPr/>
        </p:nvSpPr>
        <p:spPr>
          <a:xfrm>
            <a:off x="7682752" y="4170542"/>
            <a:ext cx="6096000" cy="2800767"/>
          </a:xfrm>
          <a:prstGeom prst="rect">
            <a:avLst/>
          </a:prstGeom>
        </p:spPr>
        <p:txBody>
          <a:bodyPr>
            <a:spAutoFit/>
          </a:bodyPr>
          <a:lstStyle/>
          <a:p>
            <a:r>
              <a:rPr lang="en-GB" sz="1600" dirty="0" smtClean="0">
                <a:solidFill>
                  <a:srgbClr val="202122"/>
                </a:solidFill>
                <a:latin typeface="Arial" panose="020B0604020202020204" pitchFamily="34" charset="0"/>
              </a:rPr>
              <a:t>“Big Head memories "I </a:t>
            </a:r>
            <a:r>
              <a:rPr lang="en-GB" sz="1600" dirty="0">
                <a:solidFill>
                  <a:srgbClr val="202122"/>
                </a:solidFill>
                <a:latin typeface="Arial" panose="020B0604020202020204" pitchFamily="34" charset="0"/>
              </a:rPr>
              <a:t>was told that </a:t>
            </a:r>
            <a:r>
              <a:rPr lang="en-GB" sz="1600" dirty="0" smtClean="0">
                <a:solidFill>
                  <a:srgbClr val="202122"/>
                </a:solidFill>
                <a:latin typeface="Arial" panose="020B0604020202020204" pitchFamily="34" charset="0"/>
              </a:rPr>
              <a:t>after</a:t>
            </a:r>
          </a:p>
          <a:p>
            <a:r>
              <a:rPr lang="en-GB" sz="1600" dirty="0" smtClean="0">
                <a:solidFill>
                  <a:srgbClr val="202122"/>
                </a:solidFill>
                <a:latin typeface="Arial" panose="020B0604020202020204" pitchFamily="34" charset="0"/>
              </a:rPr>
              <a:t> </a:t>
            </a:r>
            <a:r>
              <a:rPr lang="en-GB" sz="1600" dirty="0">
                <a:solidFill>
                  <a:srgbClr val="202122"/>
                </a:solidFill>
                <a:latin typeface="Arial" panose="020B0604020202020204" pitchFamily="34" charset="0"/>
              </a:rPr>
              <a:t>the battle two </a:t>
            </a:r>
            <a:r>
              <a:rPr lang="en-GB" sz="1600" dirty="0" smtClean="0">
                <a:solidFill>
                  <a:srgbClr val="202122"/>
                </a:solidFill>
                <a:latin typeface="Arial" panose="020B0604020202020204" pitchFamily="34" charset="0"/>
              </a:rPr>
              <a:t>Cheyenne </a:t>
            </a:r>
            <a:r>
              <a:rPr lang="en-GB" sz="1600" dirty="0">
                <a:solidFill>
                  <a:srgbClr val="202122"/>
                </a:solidFill>
                <a:latin typeface="Arial" panose="020B0604020202020204" pitchFamily="34" charset="0"/>
              </a:rPr>
              <a:t>women came </a:t>
            </a:r>
            <a:r>
              <a:rPr lang="en-GB" sz="1600" dirty="0" smtClean="0">
                <a:solidFill>
                  <a:srgbClr val="202122"/>
                </a:solidFill>
                <a:latin typeface="Arial" panose="020B0604020202020204" pitchFamily="34" charset="0"/>
              </a:rPr>
              <a:t>across</a:t>
            </a:r>
          </a:p>
          <a:p>
            <a:r>
              <a:rPr lang="en-GB" sz="1600" dirty="0" smtClean="0">
                <a:solidFill>
                  <a:srgbClr val="202122"/>
                </a:solidFill>
                <a:latin typeface="Arial" panose="020B0604020202020204" pitchFamily="34" charset="0"/>
              </a:rPr>
              <a:t> Custer's </a:t>
            </a:r>
            <a:r>
              <a:rPr lang="en-GB" sz="1600" dirty="0">
                <a:solidFill>
                  <a:srgbClr val="202122"/>
                </a:solidFill>
                <a:latin typeface="Arial" panose="020B0604020202020204" pitchFamily="34" charset="0"/>
              </a:rPr>
              <a:t>body. They knew him, because he </a:t>
            </a:r>
            <a:endParaRPr lang="en-GB" sz="1600" dirty="0" smtClean="0">
              <a:solidFill>
                <a:srgbClr val="202122"/>
              </a:solidFill>
              <a:latin typeface="Arial" panose="020B0604020202020204" pitchFamily="34" charset="0"/>
            </a:endParaRPr>
          </a:p>
          <a:p>
            <a:r>
              <a:rPr lang="en-GB" sz="1600" dirty="0" smtClean="0">
                <a:solidFill>
                  <a:srgbClr val="202122"/>
                </a:solidFill>
                <a:latin typeface="Arial" panose="020B0604020202020204" pitchFamily="34" charset="0"/>
              </a:rPr>
              <a:t>had attacked </a:t>
            </a:r>
            <a:r>
              <a:rPr lang="en-GB" sz="1600" dirty="0">
                <a:solidFill>
                  <a:srgbClr val="202122"/>
                </a:solidFill>
                <a:latin typeface="Arial" panose="020B0604020202020204" pitchFamily="34" charset="0"/>
              </a:rPr>
              <a:t>their peaceful village on the </a:t>
            </a:r>
            <a:endParaRPr lang="en-GB" sz="1600" dirty="0" smtClean="0">
              <a:solidFill>
                <a:srgbClr val="202122"/>
              </a:solidFill>
              <a:latin typeface="Arial" panose="020B0604020202020204" pitchFamily="34" charset="0"/>
            </a:endParaRPr>
          </a:p>
          <a:p>
            <a:r>
              <a:rPr lang="en-GB" sz="1600" dirty="0" smtClean="0">
                <a:solidFill>
                  <a:srgbClr val="202122"/>
                </a:solidFill>
                <a:latin typeface="Arial" panose="020B0604020202020204" pitchFamily="34" charset="0"/>
              </a:rPr>
              <a:t>Washita</a:t>
            </a:r>
            <a:r>
              <a:rPr lang="en-GB" sz="1600" dirty="0">
                <a:solidFill>
                  <a:srgbClr val="202122"/>
                </a:solidFill>
                <a:latin typeface="Arial" panose="020B0604020202020204" pitchFamily="34" charset="0"/>
              </a:rPr>
              <a:t>. These </a:t>
            </a:r>
            <a:r>
              <a:rPr lang="en-GB" sz="1600" dirty="0" smtClean="0">
                <a:solidFill>
                  <a:srgbClr val="202122"/>
                </a:solidFill>
                <a:latin typeface="Arial" panose="020B0604020202020204" pitchFamily="34" charset="0"/>
              </a:rPr>
              <a:t>women </a:t>
            </a:r>
            <a:r>
              <a:rPr lang="en-GB" sz="1600" dirty="0">
                <a:solidFill>
                  <a:srgbClr val="202122"/>
                </a:solidFill>
                <a:latin typeface="Arial" panose="020B0604020202020204" pitchFamily="34" charset="0"/>
              </a:rPr>
              <a:t>said</a:t>
            </a:r>
            <a:r>
              <a:rPr lang="en-GB" sz="1600" dirty="0" smtClean="0">
                <a:solidFill>
                  <a:srgbClr val="202122"/>
                </a:solidFill>
                <a:latin typeface="Arial" panose="020B0604020202020204" pitchFamily="34" charset="0"/>
              </a:rPr>
              <a:t>, </a:t>
            </a:r>
            <a:r>
              <a:rPr lang="en-GB" sz="1600" dirty="0">
                <a:solidFill>
                  <a:srgbClr val="202122"/>
                </a:solidFill>
                <a:latin typeface="Arial" panose="020B0604020202020204" pitchFamily="34" charset="0"/>
              </a:rPr>
              <a:t>'You smoked </a:t>
            </a:r>
            <a:r>
              <a:rPr lang="en-GB" sz="1600" dirty="0" smtClean="0">
                <a:solidFill>
                  <a:srgbClr val="202122"/>
                </a:solidFill>
                <a:latin typeface="Arial" panose="020B0604020202020204" pitchFamily="34" charset="0"/>
              </a:rPr>
              <a:t>the</a:t>
            </a:r>
          </a:p>
          <a:p>
            <a:r>
              <a:rPr lang="en-GB" sz="1600" dirty="0" smtClean="0">
                <a:solidFill>
                  <a:srgbClr val="202122"/>
                </a:solidFill>
                <a:latin typeface="Arial" panose="020B0604020202020204" pitchFamily="34" charset="0"/>
              </a:rPr>
              <a:t> </a:t>
            </a:r>
            <a:r>
              <a:rPr lang="en-GB" sz="1600" dirty="0">
                <a:solidFill>
                  <a:srgbClr val="202122"/>
                </a:solidFill>
                <a:latin typeface="Arial" panose="020B0604020202020204" pitchFamily="34" charset="0"/>
              </a:rPr>
              <a:t>peace </a:t>
            </a:r>
            <a:r>
              <a:rPr lang="en-GB" sz="1600" dirty="0" smtClean="0">
                <a:solidFill>
                  <a:srgbClr val="202122"/>
                </a:solidFill>
                <a:latin typeface="Arial" panose="020B0604020202020204" pitchFamily="34" charset="0"/>
              </a:rPr>
              <a:t>pipe  </a:t>
            </a:r>
            <a:r>
              <a:rPr lang="en-GB" sz="1600" dirty="0">
                <a:solidFill>
                  <a:srgbClr val="202122"/>
                </a:solidFill>
                <a:latin typeface="Arial" panose="020B0604020202020204" pitchFamily="34" charset="0"/>
              </a:rPr>
              <a:t>with us. Our chiefs told you </a:t>
            </a:r>
            <a:r>
              <a:rPr lang="en-GB" sz="1600" dirty="0" smtClean="0">
                <a:solidFill>
                  <a:srgbClr val="202122"/>
                </a:solidFill>
                <a:latin typeface="Arial" panose="020B0604020202020204" pitchFamily="34" charset="0"/>
              </a:rPr>
              <a:t>that</a:t>
            </a:r>
          </a:p>
          <a:p>
            <a:r>
              <a:rPr lang="en-GB" sz="1600" dirty="0" smtClean="0">
                <a:solidFill>
                  <a:srgbClr val="202122"/>
                </a:solidFill>
                <a:latin typeface="Arial" panose="020B0604020202020204" pitchFamily="34" charset="0"/>
              </a:rPr>
              <a:t> you would  </a:t>
            </a:r>
            <a:r>
              <a:rPr lang="en-GB" sz="1600" dirty="0">
                <a:solidFill>
                  <a:srgbClr val="202122"/>
                </a:solidFill>
                <a:latin typeface="Arial" panose="020B0604020202020204" pitchFamily="34" charset="0"/>
              </a:rPr>
              <a:t>be killed if you ever made war on </a:t>
            </a:r>
            <a:endParaRPr lang="en-GB" sz="1600" dirty="0" smtClean="0">
              <a:solidFill>
                <a:srgbClr val="202122"/>
              </a:solidFill>
              <a:latin typeface="Arial" panose="020B0604020202020204" pitchFamily="34" charset="0"/>
            </a:endParaRPr>
          </a:p>
          <a:p>
            <a:r>
              <a:rPr lang="en-GB" sz="1600" dirty="0" smtClean="0">
                <a:solidFill>
                  <a:srgbClr val="202122"/>
                </a:solidFill>
                <a:latin typeface="Arial" panose="020B0604020202020204" pitchFamily="34" charset="0"/>
              </a:rPr>
              <a:t>us </a:t>
            </a:r>
            <a:r>
              <a:rPr lang="en-GB" sz="1600" dirty="0">
                <a:solidFill>
                  <a:srgbClr val="202122"/>
                </a:solidFill>
                <a:latin typeface="Arial" panose="020B0604020202020204" pitchFamily="34" charset="0"/>
              </a:rPr>
              <a:t>again</a:t>
            </a:r>
            <a:r>
              <a:rPr lang="en-GB" sz="1600" dirty="0" smtClean="0">
                <a:solidFill>
                  <a:srgbClr val="202122"/>
                </a:solidFill>
                <a:latin typeface="Arial" panose="020B0604020202020204" pitchFamily="34" charset="0"/>
              </a:rPr>
              <a:t>.  </a:t>
            </a:r>
            <a:r>
              <a:rPr lang="en-GB" sz="1600" dirty="0">
                <a:solidFill>
                  <a:srgbClr val="202122"/>
                </a:solidFill>
                <a:latin typeface="Arial" panose="020B0604020202020204" pitchFamily="34" charset="0"/>
              </a:rPr>
              <a:t>But you would not listen. </a:t>
            </a:r>
          </a:p>
          <a:p>
            <a:r>
              <a:rPr lang="en-GB" sz="1600" dirty="0" smtClean="0">
                <a:solidFill>
                  <a:srgbClr val="202122"/>
                </a:solidFill>
                <a:latin typeface="Arial" panose="020B0604020202020204" pitchFamily="34" charset="0"/>
              </a:rPr>
              <a:t>This </a:t>
            </a:r>
            <a:r>
              <a:rPr lang="en-GB" sz="1600" dirty="0">
                <a:solidFill>
                  <a:srgbClr val="202122"/>
                </a:solidFill>
                <a:latin typeface="Arial" panose="020B0604020202020204" pitchFamily="34" charset="0"/>
              </a:rPr>
              <a:t>will make you hear better.' </a:t>
            </a:r>
            <a:r>
              <a:rPr lang="en-GB" sz="1600" dirty="0" smtClean="0">
                <a:solidFill>
                  <a:srgbClr val="202122"/>
                </a:solidFill>
                <a:latin typeface="Arial" panose="020B0604020202020204" pitchFamily="34" charset="0"/>
              </a:rPr>
              <a:t>The </a:t>
            </a:r>
            <a:r>
              <a:rPr lang="en-GB" sz="1600" dirty="0">
                <a:solidFill>
                  <a:srgbClr val="202122"/>
                </a:solidFill>
                <a:latin typeface="Arial" panose="020B0604020202020204" pitchFamily="34" charset="0"/>
              </a:rPr>
              <a:t>women </a:t>
            </a:r>
            <a:r>
              <a:rPr lang="en-GB" sz="1600" dirty="0" smtClean="0">
                <a:solidFill>
                  <a:srgbClr val="202122"/>
                </a:solidFill>
                <a:latin typeface="Arial" panose="020B0604020202020204" pitchFamily="34" charset="0"/>
              </a:rPr>
              <a:t>each</a:t>
            </a:r>
          </a:p>
          <a:p>
            <a:r>
              <a:rPr lang="en-GB" sz="1600" dirty="0" smtClean="0">
                <a:solidFill>
                  <a:srgbClr val="202122"/>
                </a:solidFill>
                <a:latin typeface="Arial" panose="020B0604020202020204" pitchFamily="34" charset="0"/>
              </a:rPr>
              <a:t> </a:t>
            </a:r>
            <a:r>
              <a:rPr lang="en-GB" sz="1600" dirty="0">
                <a:solidFill>
                  <a:srgbClr val="202122"/>
                </a:solidFill>
                <a:latin typeface="Arial" panose="020B0604020202020204" pitchFamily="34" charset="0"/>
              </a:rPr>
              <a:t>took an awl from their </a:t>
            </a:r>
            <a:r>
              <a:rPr lang="en-GB" sz="1600" dirty="0" smtClean="0">
                <a:solidFill>
                  <a:srgbClr val="202122"/>
                </a:solidFill>
                <a:latin typeface="Arial" panose="020B0604020202020204" pitchFamily="34" charset="0"/>
              </a:rPr>
              <a:t>beaded </a:t>
            </a:r>
            <a:r>
              <a:rPr lang="en-GB" sz="1600" dirty="0">
                <a:solidFill>
                  <a:srgbClr val="202122"/>
                </a:solidFill>
                <a:latin typeface="Arial" panose="020B0604020202020204" pitchFamily="34" charset="0"/>
              </a:rPr>
              <a:t>cases and </a:t>
            </a:r>
            <a:r>
              <a:rPr lang="en-GB" sz="1600" dirty="0" smtClean="0">
                <a:solidFill>
                  <a:srgbClr val="202122"/>
                </a:solidFill>
                <a:latin typeface="Arial" panose="020B0604020202020204" pitchFamily="34" charset="0"/>
              </a:rPr>
              <a:t>stuck</a:t>
            </a:r>
          </a:p>
          <a:p>
            <a:r>
              <a:rPr lang="en-GB" sz="1600" dirty="0" smtClean="0">
                <a:solidFill>
                  <a:srgbClr val="202122"/>
                </a:solidFill>
                <a:latin typeface="Arial" panose="020B0604020202020204" pitchFamily="34" charset="0"/>
              </a:rPr>
              <a:t> </a:t>
            </a:r>
            <a:r>
              <a:rPr lang="en-GB" sz="1600" dirty="0">
                <a:solidFill>
                  <a:srgbClr val="202122"/>
                </a:solidFill>
                <a:latin typeface="Arial" panose="020B0604020202020204" pitchFamily="34" charset="0"/>
              </a:rPr>
              <a:t>them deep </a:t>
            </a:r>
            <a:r>
              <a:rPr lang="en-GB" sz="1600" dirty="0" smtClean="0">
                <a:solidFill>
                  <a:srgbClr val="202122"/>
                </a:solidFill>
                <a:latin typeface="Arial" panose="020B0604020202020204" pitchFamily="34" charset="0"/>
              </a:rPr>
              <a:t>into  </a:t>
            </a:r>
            <a:r>
              <a:rPr lang="en-GB" sz="1600" dirty="0">
                <a:solidFill>
                  <a:srgbClr val="202122"/>
                </a:solidFill>
                <a:latin typeface="Arial" panose="020B0604020202020204" pitchFamily="34" charset="0"/>
              </a:rPr>
              <a:t>Custer's ears."</a:t>
            </a:r>
            <a:endParaRPr lang="en-GB" sz="1600" dirty="0"/>
          </a:p>
        </p:txBody>
      </p:sp>
      <p:sp>
        <p:nvSpPr>
          <p:cNvPr id="3" name="TextBox 2"/>
          <p:cNvSpPr txBox="1"/>
          <p:nvPr/>
        </p:nvSpPr>
        <p:spPr>
          <a:xfrm>
            <a:off x="7853952" y="1004047"/>
            <a:ext cx="4266329" cy="3293209"/>
          </a:xfrm>
          <a:prstGeom prst="rect">
            <a:avLst/>
          </a:prstGeom>
          <a:noFill/>
        </p:spPr>
        <p:txBody>
          <a:bodyPr wrap="square" rtlCol="0">
            <a:spAutoFit/>
          </a:bodyPr>
          <a:lstStyle/>
          <a:p>
            <a:r>
              <a:rPr lang="en-GB" sz="1600" dirty="0" smtClean="0">
                <a:latin typeface="Arial" panose="020B0604020202020204" pitchFamily="34" charset="0"/>
                <a:cs typeface="Arial" panose="020B0604020202020204" pitchFamily="34" charset="0"/>
              </a:rPr>
              <a:t>Memoirs of “White Bull” I charged in…A tall well built soldier saw me coming…We grabbed each other and wrestled in the dust and Smoke. He hit me with his fists..then grabbed my long braids</a:t>
            </a:r>
          </a:p>
          <a:p>
            <a:r>
              <a:rPr lang="en-GB" sz="1600" dirty="0" smtClean="0">
                <a:latin typeface="Arial" panose="020B0604020202020204" pitchFamily="34" charset="0"/>
                <a:cs typeface="Arial" panose="020B0604020202020204" pitchFamily="34" charset="0"/>
              </a:rPr>
              <a:t>With both hands pulled my face close and </a:t>
            </a:r>
          </a:p>
          <a:p>
            <a:r>
              <a:rPr lang="en-GB" sz="1600" dirty="0" smtClean="0">
                <a:latin typeface="Arial" panose="020B0604020202020204" pitchFamily="34" charset="0"/>
                <a:cs typeface="Arial" panose="020B0604020202020204" pitchFamily="34" charset="0"/>
              </a:rPr>
              <a:t>Tried to bite my nose off. …Finally I broke</a:t>
            </a:r>
          </a:p>
          <a:p>
            <a:r>
              <a:rPr lang="en-GB" sz="1600" dirty="0" smtClean="0">
                <a:latin typeface="Arial" panose="020B0604020202020204" pitchFamily="34" charset="0"/>
                <a:cs typeface="Arial" panose="020B0604020202020204" pitchFamily="34" charset="0"/>
              </a:rPr>
              <a:t>Free. He drew his pistol. I wrenched it out of</a:t>
            </a:r>
          </a:p>
          <a:p>
            <a:r>
              <a:rPr lang="en-GB" sz="1600" dirty="0" smtClean="0">
                <a:latin typeface="Arial" panose="020B0604020202020204" pitchFamily="34" charset="0"/>
                <a:cs typeface="Arial" panose="020B0604020202020204" pitchFamily="34" charset="0"/>
              </a:rPr>
              <a:t>His hand and and struck him three times with</a:t>
            </a:r>
          </a:p>
          <a:p>
            <a:r>
              <a:rPr lang="en-GB" sz="1600" dirty="0" smtClean="0">
                <a:latin typeface="Arial" panose="020B0604020202020204" pitchFamily="34" charset="0"/>
                <a:cs typeface="Arial" panose="020B0604020202020204" pitchFamily="34" charset="0"/>
              </a:rPr>
              <a:t>my head, knocked him over shot him in the </a:t>
            </a:r>
          </a:p>
          <a:p>
            <a:r>
              <a:rPr lang="en-GB" sz="1600" dirty="0" smtClean="0">
                <a:latin typeface="Arial" panose="020B0604020202020204" pitchFamily="34" charset="0"/>
                <a:cs typeface="Arial" panose="020B0604020202020204" pitchFamily="34" charset="0"/>
              </a:rPr>
              <a:t>Heart. ..That was a hard fight. But it was a </a:t>
            </a:r>
          </a:p>
          <a:p>
            <a:r>
              <a:rPr lang="en-GB" sz="1600" dirty="0" smtClean="0">
                <a:latin typeface="Arial" panose="020B0604020202020204" pitchFamily="34" charset="0"/>
                <a:cs typeface="Arial" panose="020B0604020202020204" pitchFamily="34" charset="0"/>
              </a:rPr>
              <a:t>Glorious battle, I enjoyed it..</a:t>
            </a:r>
          </a:p>
          <a:p>
            <a:endParaRPr lang="en-GB"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47148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5" y="247593"/>
            <a:ext cx="8911687" cy="1280890"/>
          </a:xfrm>
        </p:spPr>
        <p:txBody>
          <a:bodyPr/>
          <a:lstStyle/>
          <a:p>
            <a:pPr algn="ctr"/>
            <a:r>
              <a:rPr lang="en-GB" dirty="0" smtClean="0"/>
              <a:t>Little Big Horn aftermath</a:t>
            </a:r>
            <a:endParaRPr lang="en-GB" dirty="0"/>
          </a:p>
        </p:txBody>
      </p:sp>
      <p:sp>
        <p:nvSpPr>
          <p:cNvPr id="3" name="Content Placeholder 2"/>
          <p:cNvSpPr>
            <a:spLocks noGrp="1"/>
          </p:cNvSpPr>
          <p:nvPr>
            <p:ph idx="1"/>
          </p:nvPr>
        </p:nvSpPr>
        <p:spPr>
          <a:xfrm>
            <a:off x="1411388" y="1059346"/>
            <a:ext cx="10291482" cy="5880847"/>
          </a:xfrm>
        </p:spPr>
        <p:txBody>
          <a:bodyPr>
            <a:normAutofit fontScale="92500" lnSpcReduction="20000"/>
          </a:bodyPr>
          <a:lstStyle/>
          <a:p>
            <a:r>
              <a:rPr lang="en-GB" sz="2400" dirty="0" smtClean="0">
                <a:latin typeface="Arial" panose="020B0604020202020204" pitchFamily="34" charset="0"/>
                <a:cs typeface="Arial" panose="020B0604020202020204" pitchFamily="34" charset="0"/>
              </a:rPr>
              <a:t>US army reinforced to 6,000</a:t>
            </a:r>
          </a:p>
          <a:p>
            <a:pPr lvl="1"/>
            <a:r>
              <a:rPr lang="en-GB" sz="2400" dirty="0" smtClean="0">
                <a:latin typeface="Arial" panose="020B0604020202020204" pitchFamily="34" charset="0"/>
                <a:cs typeface="Arial" panose="020B0604020202020204" pitchFamily="34" charset="0"/>
              </a:rPr>
              <a:t>Sioux leaders flee </a:t>
            </a:r>
            <a:r>
              <a:rPr lang="en-GB" sz="2400" dirty="0">
                <a:latin typeface="Arial" panose="020B0604020202020204" pitchFamily="34" charset="0"/>
                <a:cs typeface="Arial" panose="020B0604020202020204" pitchFamily="34" charset="0"/>
              </a:rPr>
              <a:t>to Canada</a:t>
            </a:r>
          </a:p>
          <a:p>
            <a:pPr lvl="1"/>
            <a:r>
              <a:rPr lang="en-GB" sz="2400" dirty="0" smtClean="0">
                <a:latin typeface="Arial" panose="020B0604020202020204" pitchFamily="34" charset="0"/>
                <a:cs typeface="Arial" panose="020B0604020202020204" pitchFamily="34" charset="0"/>
              </a:rPr>
              <a:t>Warriors return </a:t>
            </a:r>
            <a:r>
              <a:rPr lang="en-GB" sz="2400" dirty="0">
                <a:latin typeface="Arial" panose="020B0604020202020204" pitchFamily="34" charset="0"/>
                <a:cs typeface="Arial" panose="020B0604020202020204" pitchFamily="34" charset="0"/>
              </a:rPr>
              <a:t>to reservations and remain</a:t>
            </a:r>
          </a:p>
          <a:p>
            <a:endParaRPr lang="en-GB" dirty="0"/>
          </a:p>
          <a:p>
            <a:r>
              <a:rPr lang="en-GB" sz="2400" dirty="0">
                <a:latin typeface="Arial" panose="020B0604020202020204" pitchFamily="34" charset="0"/>
                <a:cs typeface="Arial" panose="020B0604020202020204" pitchFamily="34" charset="0"/>
              </a:rPr>
              <a:t>Overwhelming force deployed for future Indian Wars</a:t>
            </a:r>
          </a:p>
          <a:p>
            <a:pPr lvl="1"/>
            <a:r>
              <a:rPr lang="en-GB" sz="2400" dirty="0" smtClean="0">
                <a:latin typeface="Arial" panose="020B0604020202020204" pitchFamily="34" charset="0"/>
                <a:cs typeface="Arial" panose="020B0604020202020204" pitchFamily="34" charset="0"/>
              </a:rPr>
              <a:t>Nez Peerce </a:t>
            </a:r>
            <a:r>
              <a:rPr lang="en-GB" sz="2400" dirty="0">
                <a:latin typeface="Arial" panose="020B0604020202020204" pitchFamily="34" charset="0"/>
                <a:cs typeface="Arial" panose="020B0604020202020204" pitchFamily="34" charset="0"/>
              </a:rPr>
              <a:t>revolt 1878 200 Indians chased by 2,500 soldiers, case of the premature tourists…</a:t>
            </a:r>
          </a:p>
          <a:p>
            <a:pPr lvl="1"/>
            <a:r>
              <a:rPr lang="en-GB" sz="2400" dirty="0">
                <a:latin typeface="Arial" panose="020B0604020202020204" pitchFamily="34" charset="0"/>
                <a:cs typeface="Arial" panose="020B0604020202020204" pitchFamily="34" charset="0"/>
              </a:rPr>
              <a:t>Apache in South West 1880’s overwhelmed…5,000 soldiers chase 34 ‘bandits’ for 2 years</a:t>
            </a:r>
          </a:p>
          <a:p>
            <a:endParaRPr lang="en-GB" sz="24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Dawes Act 1887</a:t>
            </a:r>
          </a:p>
          <a:p>
            <a:pPr lvl="1"/>
            <a:r>
              <a:rPr lang="en-GB" sz="2400" dirty="0">
                <a:latin typeface="Arial" panose="020B0604020202020204" pitchFamily="34" charset="0"/>
                <a:cs typeface="Arial" panose="020B0604020202020204" pitchFamily="34" charset="0"/>
              </a:rPr>
              <a:t>Indians to be assimilated &amp; detribalised….children removed to boarding schools</a:t>
            </a:r>
          </a:p>
          <a:p>
            <a:pPr lvl="1"/>
            <a:r>
              <a:rPr lang="en-GB" sz="2400" dirty="0">
                <a:latin typeface="Arial" panose="020B0604020202020204" pitchFamily="34" charset="0"/>
                <a:cs typeface="Arial" panose="020B0604020202020204" pitchFamily="34" charset="0"/>
              </a:rPr>
              <a:t>“Mixed Race” given path to citizenship</a:t>
            </a:r>
          </a:p>
          <a:p>
            <a:pPr lvl="1"/>
            <a:r>
              <a:rPr lang="en-GB" sz="2400" dirty="0">
                <a:latin typeface="Arial" panose="020B0604020202020204" pitchFamily="34" charset="0"/>
                <a:cs typeface="Arial" panose="020B0604020202020204" pitchFamily="34" charset="0"/>
              </a:rPr>
              <a:t>Indian culture to be obliterated</a:t>
            </a:r>
          </a:p>
          <a:p>
            <a:pPr lvl="1"/>
            <a:endParaRPr lang="en-GB" dirty="0" smtClean="0"/>
          </a:p>
        </p:txBody>
      </p:sp>
    </p:spTree>
    <p:extLst>
      <p:ext uri="{BB962C8B-B14F-4D97-AF65-F5344CB8AC3E}">
        <p14:creationId xmlns:p14="http://schemas.microsoft.com/office/powerpoint/2010/main" val="2922803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0243" y="2999757"/>
            <a:ext cx="8911687" cy="1280890"/>
          </a:xfrm>
        </p:spPr>
        <p:txBody>
          <a:bodyPr/>
          <a:lstStyle/>
          <a:p>
            <a:pPr algn="ctr"/>
            <a:r>
              <a:rPr lang="en-GB" dirty="0" smtClean="0"/>
              <a:t>Intermission</a:t>
            </a:r>
            <a:endParaRPr lang="en-GB" dirty="0"/>
          </a:p>
        </p:txBody>
      </p:sp>
    </p:spTree>
    <p:extLst>
      <p:ext uri="{BB962C8B-B14F-4D97-AF65-F5344CB8AC3E}">
        <p14:creationId xmlns:p14="http://schemas.microsoft.com/office/powerpoint/2010/main" val="258513401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65773" y="352505"/>
            <a:ext cx="11394677" cy="1280890"/>
          </a:xfrm>
        </p:spPr>
        <p:txBody>
          <a:bodyPr>
            <a:normAutofit/>
          </a:bodyPr>
          <a:lstStyle/>
          <a:p>
            <a:pPr marL="742950" indent="-742950" algn="ctr">
              <a:buFont typeface="+mj-lt"/>
              <a:buAutoNum type="arabicPeriod"/>
            </a:pPr>
            <a:r>
              <a:rPr lang="en-GB" dirty="0" smtClean="0"/>
              <a:t>The “West 1860</a:t>
            </a:r>
            <a:br>
              <a:rPr lang="en-GB" dirty="0" smtClean="0"/>
            </a:br>
            <a:r>
              <a:rPr lang="en-GB" dirty="0" smtClean="0"/>
              <a:t>…Less than 1 million people, no city&gt; 100,000</a:t>
            </a:r>
            <a:endParaRPr lang="en-GB" dirty="0"/>
          </a:p>
        </p:txBody>
      </p:sp>
      <p:graphicFrame>
        <p:nvGraphicFramePr>
          <p:cNvPr id="7" name="Table 6"/>
          <p:cNvGraphicFramePr>
            <a:graphicFrameLocks noGrp="1"/>
          </p:cNvGraphicFramePr>
          <p:nvPr>
            <p:extLst>
              <p:ext uri="{D42A27DB-BD31-4B8C-83A1-F6EECF244321}">
                <p14:modId xmlns:p14="http://schemas.microsoft.com/office/powerpoint/2010/main" val="4126079509"/>
              </p:ext>
            </p:extLst>
          </p:nvPr>
        </p:nvGraphicFramePr>
        <p:xfrm>
          <a:off x="475129" y="1909486"/>
          <a:ext cx="5559117" cy="4157515"/>
        </p:xfrm>
        <a:graphic>
          <a:graphicData uri="http://schemas.openxmlformats.org/drawingml/2006/table">
            <a:tbl>
              <a:tblPr>
                <a:tableStyleId>{5C22544A-7EE6-4342-B048-85BDC9FD1C3A}</a:tableStyleId>
              </a:tblPr>
              <a:tblGrid>
                <a:gridCol w="3235969">
                  <a:extLst>
                    <a:ext uri="{9D8B030D-6E8A-4147-A177-3AD203B41FA5}">
                      <a16:colId xmlns:a16="http://schemas.microsoft.com/office/drawing/2014/main" val="3812371423"/>
                    </a:ext>
                  </a:extLst>
                </a:gridCol>
                <a:gridCol w="2323148">
                  <a:extLst>
                    <a:ext uri="{9D8B030D-6E8A-4147-A177-3AD203B41FA5}">
                      <a16:colId xmlns:a16="http://schemas.microsoft.com/office/drawing/2014/main" val="642681735"/>
                    </a:ext>
                  </a:extLst>
                </a:gridCol>
              </a:tblGrid>
              <a:tr h="303698">
                <a:tc>
                  <a:txBody>
                    <a:bodyPr/>
                    <a:lstStyle/>
                    <a:p>
                      <a:pPr algn="l" fontAlgn="b"/>
                      <a:endParaRPr lang="en-GB" sz="16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endParaRPr lang="en-GB" sz="16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529623501"/>
                  </a:ext>
                </a:extLst>
              </a:tr>
              <a:tr h="303698">
                <a:tc>
                  <a:txBody>
                    <a:bodyPr/>
                    <a:lstStyle/>
                    <a:p>
                      <a:pPr algn="l" fontAlgn="ctr"/>
                      <a:r>
                        <a:rPr lang="en-GB" sz="1600" u="sng" strike="noStrike" dirty="0">
                          <a:effectLst/>
                          <a:hlinkClick r:id="rId2"/>
                        </a:rPr>
                        <a:t>Kansas Territory[12]</a:t>
                      </a:r>
                      <a:endParaRPr lang="en-GB" sz="1600" b="0" i="0" u="sng" strike="noStrike" dirty="0">
                        <a:solidFill>
                          <a:srgbClr val="0563C1"/>
                        </a:solidFill>
                        <a:effectLst/>
                        <a:latin typeface="Calibri" panose="020F0502020204030204" pitchFamily="34" charset="0"/>
                      </a:endParaRPr>
                    </a:p>
                  </a:txBody>
                  <a:tcPr marL="9525" marR="9525" marT="9525" marB="0" anchor="ctr"/>
                </a:tc>
                <a:tc>
                  <a:txBody>
                    <a:bodyPr/>
                    <a:lstStyle/>
                    <a:p>
                      <a:pPr algn="r" fontAlgn="ctr"/>
                      <a:r>
                        <a:rPr lang="en-GB" sz="1600" u="none" strike="noStrike" dirty="0">
                          <a:effectLst/>
                        </a:rPr>
                        <a:t>107,206</a:t>
                      </a:r>
                      <a:endParaRPr lang="en-GB" sz="1600" b="0" i="0" u="none" strike="noStrike" dirty="0">
                        <a:solidFill>
                          <a:srgbClr val="202122"/>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2768200205"/>
                  </a:ext>
                </a:extLst>
              </a:tr>
              <a:tr h="293225">
                <a:tc>
                  <a:txBody>
                    <a:bodyPr/>
                    <a:lstStyle/>
                    <a:p>
                      <a:pPr algn="l" fontAlgn="ctr"/>
                      <a:r>
                        <a:rPr lang="en-GB" sz="1600" u="none" strike="noStrike" dirty="0">
                          <a:effectLst/>
                        </a:rPr>
                        <a:t>New Mexico</a:t>
                      </a:r>
                      <a:endParaRPr lang="en-GB" sz="1600" b="0" i="0" u="none" strike="noStrike" dirty="0">
                        <a:solidFill>
                          <a:srgbClr val="202122"/>
                        </a:solidFill>
                        <a:effectLst/>
                        <a:latin typeface="Arial" panose="020B0604020202020204" pitchFamily="34" charset="0"/>
                      </a:endParaRPr>
                    </a:p>
                  </a:txBody>
                  <a:tcPr marL="9525" marR="9525" marT="9525" marB="0" anchor="ctr"/>
                </a:tc>
                <a:tc>
                  <a:txBody>
                    <a:bodyPr/>
                    <a:lstStyle/>
                    <a:p>
                      <a:pPr algn="r" fontAlgn="ctr"/>
                      <a:r>
                        <a:rPr lang="en-GB" sz="1600" u="none" strike="noStrike" dirty="0">
                          <a:effectLst/>
                        </a:rPr>
                        <a:t>93,514</a:t>
                      </a:r>
                      <a:endParaRPr lang="en-GB" sz="1600" b="0" i="0" u="none" strike="noStrike" dirty="0">
                        <a:solidFill>
                          <a:srgbClr val="202122"/>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1576368948"/>
                  </a:ext>
                </a:extLst>
              </a:tr>
              <a:tr h="293225">
                <a:tc>
                  <a:txBody>
                    <a:bodyPr/>
                    <a:lstStyle/>
                    <a:p>
                      <a:pPr algn="l" fontAlgn="ctr"/>
                      <a:r>
                        <a:rPr lang="en-GB" sz="1600" u="none" strike="noStrike" dirty="0">
                          <a:effectLst/>
                        </a:rPr>
                        <a:t>Utah Territory</a:t>
                      </a:r>
                      <a:endParaRPr lang="en-GB" sz="1600" b="0" i="0" u="none" strike="noStrike" dirty="0">
                        <a:solidFill>
                          <a:srgbClr val="202122"/>
                        </a:solidFill>
                        <a:effectLst/>
                        <a:latin typeface="Arial" panose="020B0604020202020204" pitchFamily="34" charset="0"/>
                      </a:endParaRPr>
                    </a:p>
                  </a:txBody>
                  <a:tcPr marL="9525" marR="9525" marT="9525" marB="0" anchor="ctr"/>
                </a:tc>
                <a:tc>
                  <a:txBody>
                    <a:bodyPr/>
                    <a:lstStyle/>
                    <a:p>
                      <a:pPr algn="r" fontAlgn="ctr"/>
                      <a:r>
                        <a:rPr lang="en-GB" sz="1600" u="none" strike="noStrike" dirty="0">
                          <a:effectLst/>
                        </a:rPr>
                        <a:t>40,273</a:t>
                      </a:r>
                      <a:endParaRPr lang="en-GB" sz="1600" b="0" i="0" u="none" strike="noStrike" dirty="0">
                        <a:solidFill>
                          <a:srgbClr val="202122"/>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1260561230"/>
                  </a:ext>
                </a:extLst>
              </a:tr>
              <a:tr h="293225">
                <a:tc>
                  <a:txBody>
                    <a:bodyPr/>
                    <a:lstStyle/>
                    <a:p>
                      <a:pPr algn="l" fontAlgn="ctr"/>
                      <a:r>
                        <a:rPr lang="en-GB" sz="1600" u="none" strike="noStrike" dirty="0">
                          <a:effectLst/>
                        </a:rPr>
                        <a:t>Colorado Territory</a:t>
                      </a:r>
                      <a:endParaRPr lang="en-GB" sz="1600" b="0" i="0" u="none" strike="noStrike" dirty="0">
                        <a:solidFill>
                          <a:srgbClr val="202122"/>
                        </a:solidFill>
                        <a:effectLst/>
                        <a:latin typeface="Arial" panose="020B0604020202020204" pitchFamily="34" charset="0"/>
                      </a:endParaRPr>
                    </a:p>
                  </a:txBody>
                  <a:tcPr marL="9525" marR="9525" marT="9525" marB="0" anchor="ctr"/>
                </a:tc>
                <a:tc>
                  <a:txBody>
                    <a:bodyPr/>
                    <a:lstStyle/>
                    <a:p>
                      <a:pPr algn="r" fontAlgn="ctr"/>
                      <a:r>
                        <a:rPr lang="en-GB" sz="1600" u="none" strike="noStrike" dirty="0">
                          <a:effectLst/>
                        </a:rPr>
                        <a:t>34,277</a:t>
                      </a:r>
                      <a:endParaRPr lang="en-GB" sz="1600" b="0" i="0" u="none" strike="noStrike" dirty="0">
                        <a:solidFill>
                          <a:srgbClr val="202122"/>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465384087"/>
                  </a:ext>
                </a:extLst>
              </a:tr>
              <a:tr h="293225">
                <a:tc>
                  <a:txBody>
                    <a:bodyPr/>
                    <a:lstStyle/>
                    <a:p>
                      <a:pPr algn="l" fontAlgn="ctr"/>
                      <a:r>
                        <a:rPr lang="en-GB" sz="1600" u="none" strike="noStrike" dirty="0">
                          <a:effectLst/>
                        </a:rPr>
                        <a:t>Nebraska Territory</a:t>
                      </a:r>
                      <a:endParaRPr lang="en-GB" sz="1600" b="0" i="0" u="none" strike="noStrike" dirty="0">
                        <a:solidFill>
                          <a:srgbClr val="202122"/>
                        </a:solidFill>
                        <a:effectLst/>
                        <a:latin typeface="Arial" panose="020B0604020202020204" pitchFamily="34" charset="0"/>
                      </a:endParaRPr>
                    </a:p>
                  </a:txBody>
                  <a:tcPr marL="9525" marR="9525" marT="9525" marB="0" anchor="ctr"/>
                </a:tc>
                <a:tc>
                  <a:txBody>
                    <a:bodyPr/>
                    <a:lstStyle/>
                    <a:p>
                      <a:pPr algn="r" fontAlgn="ctr"/>
                      <a:r>
                        <a:rPr lang="en-GB" sz="1600" u="none" strike="noStrike" dirty="0">
                          <a:effectLst/>
                        </a:rPr>
                        <a:t>28,841</a:t>
                      </a:r>
                      <a:endParaRPr lang="en-GB" sz="1600" b="0" i="0" u="none" strike="noStrike" dirty="0">
                        <a:solidFill>
                          <a:srgbClr val="202122"/>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635245188"/>
                  </a:ext>
                </a:extLst>
              </a:tr>
              <a:tr h="293225">
                <a:tc>
                  <a:txBody>
                    <a:bodyPr/>
                    <a:lstStyle/>
                    <a:p>
                      <a:pPr algn="l" fontAlgn="ctr"/>
                      <a:r>
                        <a:rPr lang="en-GB" sz="1600" u="none" strike="noStrike" dirty="0">
                          <a:effectLst/>
                        </a:rPr>
                        <a:t>Washington Territory</a:t>
                      </a:r>
                      <a:endParaRPr lang="en-GB" sz="1600" b="0" i="0" u="none" strike="noStrike" dirty="0">
                        <a:solidFill>
                          <a:srgbClr val="202122"/>
                        </a:solidFill>
                        <a:effectLst/>
                        <a:latin typeface="Arial" panose="020B0604020202020204" pitchFamily="34" charset="0"/>
                      </a:endParaRPr>
                    </a:p>
                  </a:txBody>
                  <a:tcPr marL="9525" marR="9525" marT="9525" marB="0" anchor="ctr"/>
                </a:tc>
                <a:tc>
                  <a:txBody>
                    <a:bodyPr/>
                    <a:lstStyle/>
                    <a:p>
                      <a:pPr algn="r" fontAlgn="ctr"/>
                      <a:r>
                        <a:rPr lang="en-GB" sz="1600" u="none" strike="noStrike" dirty="0">
                          <a:effectLst/>
                        </a:rPr>
                        <a:t>11,594</a:t>
                      </a:r>
                      <a:endParaRPr lang="en-GB" sz="1600" b="0" i="0" u="none" strike="noStrike" dirty="0">
                        <a:solidFill>
                          <a:srgbClr val="202122"/>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2832258658"/>
                  </a:ext>
                </a:extLst>
              </a:tr>
              <a:tr h="293225">
                <a:tc>
                  <a:txBody>
                    <a:bodyPr/>
                    <a:lstStyle/>
                    <a:p>
                      <a:pPr algn="l" fontAlgn="ctr"/>
                      <a:r>
                        <a:rPr lang="en-GB" sz="1600" u="none" strike="noStrike" dirty="0">
                          <a:effectLst/>
                        </a:rPr>
                        <a:t>Nevada Territory</a:t>
                      </a:r>
                      <a:endParaRPr lang="en-GB" sz="1600" b="0" i="0" u="none" strike="noStrike" dirty="0">
                        <a:solidFill>
                          <a:srgbClr val="202122"/>
                        </a:solidFill>
                        <a:effectLst/>
                        <a:latin typeface="Arial" panose="020B0604020202020204" pitchFamily="34" charset="0"/>
                      </a:endParaRPr>
                    </a:p>
                  </a:txBody>
                  <a:tcPr marL="9525" marR="9525" marT="9525" marB="0" anchor="ctr"/>
                </a:tc>
                <a:tc>
                  <a:txBody>
                    <a:bodyPr/>
                    <a:lstStyle/>
                    <a:p>
                      <a:pPr algn="r" fontAlgn="ctr"/>
                      <a:r>
                        <a:rPr lang="en-GB" sz="1600" u="none" strike="noStrike" dirty="0">
                          <a:effectLst/>
                        </a:rPr>
                        <a:t>6,848</a:t>
                      </a:r>
                      <a:endParaRPr lang="en-GB" sz="1600" b="0" i="0" u="none" strike="noStrike" dirty="0">
                        <a:solidFill>
                          <a:srgbClr val="202122"/>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2067821534"/>
                  </a:ext>
                </a:extLst>
              </a:tr>
              <a:tr h="293225">
                <a:tc>
                  <a:txBody>
                    <a:bodyPr/>
                    <a:lstStyle/>
                    <a:p>
                      <a:pPr algn="l" fontAlgn="ctr"/>
                      <a:r>
                        <a:rPr lang="en-GB" sz="1600" u="none" strike="noStrike" dirty="0">
                          <a:effectLst/>
                        </a:rPr>
                        <a:t>Dakota Territory</a:t>
                      </a:r>
                      <a:endParaRPr lang="en-GB" sz="1600" b="0" i="0" u="none" strike="noStrike" dirty="0">
                        <a:solidFill>
                          <a:srgbClr val="202122"/>
                        </a:solidFill>
                        <a:effectLst/>
                        <a:latin typeface="Arial" panose="020B0604020202020204" pitchFamily="34" charset="0"/>
                      </a:endParaRPr>
                    </a:p>
                  </a:txBody>
                  <a:tcPr marL="9525" marR="9525" marT="9525" marB="0" anchor="ctr"/>
                </a:tc>
                <a:tc>
                  <a:txBody>
                    <a:bodyPr/>
                    <a:lstStyle/>
                    <a:p>
                      <a:pPr algn="r" fontAlgn="ctr"/>
                      <a:r>
                        <a:rPr lang="en-GB" sz="1600" u="none" strike="noStrike" dirty="0">
                          <a:effectLst/>
                        </a:rPr>
                        <a:t>4,837</a:t>
                      </a:r>
                      <a:endParaRPr lang="en-GB" sz="1600" b="0" i="0" u="none" strike="noStrike" dirty="0">
                        <a:solidFill>
                          <a:srgbClr val="202122"/>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424507472"/>
                  </a:ext>
                </a:extLst>
              </a:tr>
              <a:tr h="303698">
                <a:tc>
                  <a:txBody>
                    <a:bodyPr/>
                    <a:lstStyle/>
                    <a:p>
                      <a:pPr algn="l" fontAlgn="b"/>
                      <a:endParaRPr lang="en-GB" sz="16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endParaRPr lang="en-GB" sz="16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77738813"/>
                  </a:ext>
                </a:extLst>
              </a:tr>
              <a:tr h="293225">
                <a:tc>
                  <a:txBody>
                    <a:bodyPr/>
                    <a:lstStyle/>
                    <a:p>
                      <a:pPr algn="l" fontAlgn="ctr"/>
                      <a:r>
                        <a:rPr lang="en-GB" sz="1600" u="none" strike="noStrike" dirty="0">
                          <a:effectLst/>
                        </a:rPr>
                        <a:t>California</a:t>
                      </a:r>
                      <a:endParaRPr lang="en-GB" sz="1600" b="0" i="0" u="none" strike="noStrike" dirty="0">
                        <a:solidFill>
                          <a:srgbClr val="202122"/>
                        </a:solidFill>
                        <a:effectLst/>
                        <a:latin typeface="Arial" panose="020B0604020202020204" pitchFamily="34" charset="0"/>
                      </a:endParaRPr>
                    </a:p>
                  </a:txBody>
                  <a:tcPr marL="9525" marR="9525" marT="9525" marB="0" anchor="ctr"/>
                </a:tc>
                <a:tc>
                  <a:txBody>
                    <a:bodyPr/>
                    <a:lstStyle/>
                    <a:p>
                      <a:pPr algn="r" fontAlgn="ctr"/>
                      <a:r>
                        <a:rPr lang="en-GB" sz="1600" u="none" strike="noStrike" dirty="0">
                          <a:effectLst/>
                        </a:rPr>
                        <a:t>379,994</a:t>
                      </a:r>
                      <a:endParaRPr lang="en-GB" sz="1600" b="0" i="0" u="none" strike="noStrike" dirty="0">
                        <a:solidFill>
                          <a:srgbClr val="202122"/>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400356748"/>
                  </a:ext>
                </a:extLst>
              </a:tr>
              <a:tr h="293225">
                <a:tc>
                  <a:txBody>
                    <a:bodyPr/>
                    <a:lstStyle/>
                    <a:p>
                      <a:pPr algn="l" fontAlgn="ctr"/>
                      <a:r>
                        <a:rPr lang="en-GB" sz="1600" u="none" strike="noStrike" dirty="0">
                          <a:effectLst/>
                        </a:rPr>
                        <a:t>Oregon</a:t>
                      </a:r>
                      <a:endParaRPr lang="en-GB" sz="1600" b="0" i="0" u="none" strike="noStrike" dirty="0">
                        <a:solidFill>
                          <a:srgbClr val="202122"/>
                        </a:solidFill>
                        <a:effectLst/>
                        <a:latin typeface="Arial" panose="020B0604020202020204" pitchFamily="34" charset="0"/>
                      </a:endParaRPr>
                    </a:p>
                  </a:txBody>
                  <a:tcPr marL="9525" marR="9525" marT="9525" marB="0" anchor="ctr"/>
                </a:tc>
                <a:tc>
                  <a:txBody>
                    <a:bodyPr/>
                    <a:lstStyle/>
                    <a:p>
                      <a:pPr algn="r" fontAlgn="ctr"/>
                      <a:r>
                        <a:rPr lang="en-GB" sz="1600" u="none" strike="noStrike" dirty="0">
                          <a:effectLst/>
                        </a:rPr>
                        <a:t>52,465</a:t>
                      </a:r>
                      <a:endParaRPr lang="en-GB" sz="1600" b="0" i="0" u="none" strike="noStrike" dirty="0">
                        <a:solidFill>
                          <a:srgbClr val="202122"/>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3502048937"/>
                  </a:ext>
                </a:extLst>
              </a:tr>
              <a:tr h="303698">
                <a:tc>
                  <a:txBody>
                    <a:bodyPr/>
                    <a:lstStyle/>
                    <a:p>
                      <a:pPr algn="l" fontAlgn="b"/>
                      <a:endParaRPr lang="en-GB" sz="16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endParaRPr lang="en-GB" sz="16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272241488"/>
                  </a:ext>
                </a:extLst>
              </a:tr>
              <a:tr h="303698">
                <a:tc>
                  <a:txBody>
                    <a:bodyPr/>
                    <a:lstStyle/>
                    <a:p>
                      <a:pPr algn="l" fontAlgn="ctr"/>
                      <a:r>
                        <a:rPr lang="en-GB" sz="1600" u="none" strike="noStrike" dirty="0">
                          <a:effectLst/>
                        </a:rPr>
                        <a:t>The "West" </a:t>
                      </a:r>
                      <a:endParaRPr lang="en-GB" sz="1600" b="0" i="0" u="none" strike="noStrike" dirty="0">
                        <a:solidFill>
                          <a:srgbClr val="202122"/>
                        </a:solidFill>
                        <a:effectLst/>
                        <a:latin typeface="Arial" panose="020B0604020202020204" pitchFamily="34" charset="0"/>
                      </a:endParaRPr>
                    </a:p>
                  </a:txBody>
                  <a:tcPr marL="9525" marR="9525" marT="9525" marB="0" anchor="ctr"/>
                </a:tc>
                <a:tc>
                  <a:txBody>
                    <a:bodyPr/>
                    <a:lstStyle/>
                    <a:p>
                      <a:pPr algn="r" fontAlgn="b"/>
                      <a:r>
                        <a:rPr lang="en-GB" sz="1600" u="none" strike="noStrike" dirty="0">
                          <a:effectLst/>
                        </a:rPr>
                        <a:t>759,849</a:t>
                      </a:r>
                      <a:endParaRPr lang="en-GB" sz="16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718040986"/>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2281150263"/>
              </p:ext>
            </p:extLst>
          </p:nvPr>
        </p:nvGraphicFramePr>
        <p:xfrm>
          <a:off x="6864523" y="2124636"/>
          <a:ext cx="4076700" cy="1906184"/>
        </p:xfrm>
        <a:graphic>
          <a:graphicData uri="http://schemas.openxmlformats.org/drawingml/2006/table">
            <a:tbl>
              <a:tblPr>
                <a:tableStyleId>{5C22544A-7EE6-4342-B048-85BDC9FD1C3A}</a:tableStyleId>
              </a:tblPr>
              <a:tblGrid>
                <a:gridCol w="2686883">
                  <a:extLst>
                    <a:ext uri="{9D8B030D-6E8A-4147-A177-3AD203B41FA5}">
                      <a16:colId xmlns:a16="http://schemas.microsoft.com/office/drawing/2014/main" val="1234877891"/>
                    </a:ext>
                  </a:extLst>
                </a:gridCol>
                <a:gridCol w="1389817">
                  <a:extLst>
                    <a:ext uri="{9D8B030D-6E8A-4147-A177-3AD203B41FA5}">
                      <a16:colId xmlns:a16="http://schemas.microsoft.com/office/drawing/2014/main" val="2322171505"/>
                    </a:ext>
                  </a:extLst>
                </a:gridCol>
              </a:tblGrid>
              <a:tr h="323271">
                <a:tc>
                  <a:txBody>
                    <a:bodyPr/>
                    <a:lstStyle/>
                    <a:p>
                      <a:pPr algn="l" fontAlgn="ctr"/>
                      <a:r>
                        <a:rPr lang="en-GB" sz="1600" u="none" strike="noStrike" dirty="0">
                          <a:effectLst/>
                        </a:rPr>
                        <a:t>Major cities</a:t>
                      </a:r>
                      <a:endParaRPr lang="en-GB" sz="1600" b="0" i="0" u="none" strike="noStrike" dirty="0">
                        <a:solidFill>
                          <a:srgbClr val="202122"/>
                        </a:solidFill>
                        <a:effectLst/>
                        <a:latin typeface="Arial" panose="020B0604020202020204" pitchFamily="34" charset="0"/>
                      </a:endParaRPr>
                    </a:p>
                  </a:txBody>
                  <a:tcPr marL="9525" marR="9525" marT="9525" marB="0" anchor="ctr"/>
                </a:tc>
                <a:tc>
                  <a:txBody>
                    <a:bodyPr/>
                    <a:lstStyle/>
                    <a:p>
                      <a:pPr algn="l" fontAlgn="b"/>
                      <a:r>
                        <a:rPr lang="en-GB" sz="1600" u="none" strike="noStrike" dirty="0">
                          <a:effectLst/>
                        </a:rPr>
                        <a:t> </a:t>
                      </a:r>
                      <a:endParaRPr lang="en-GB" sz="16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719123721"/>
                  </a:ext>
                </a:extLst>
              </a:tr>
              <a:tr h="613100">
                <a:tc>
                  <a:txBody>
                    <a:bodyPr/>
                    <a:lstStyle/>
                    <a:p>
                      <a:pPr algn="l" fontAlgn="ctr"/>
                      <a:r>
                        <a:rPr lang="en-GB" sz="1600" u="none" strike="noStrike" dirty="0">
                          <a:effectLst/>
                        </a:rPr>
                        <a:t>San  Francisco (California)</a:t>
                      </a:r>
                      <a:endParaRPr lang="en-GB" sz="1600" b="0" i="0" u="none" strike="noStrike" dirty="0">
                        <a:solidFill>
                          <a:srgbClr val="202122"/>
                        </a:solidFill>
                        <a:effectLst/>
                        <a:latin typeface="Arial" panose="020B0604020202020204" pitchFamily="34" charset="0"/>
                      </a:endParaRPr>
                    </a:p>
                  </a:txBody>
                  <a:tcPr marL="9525" marR="9525" marT="9525" marB="0" anchor="ctr"/>
                </a:tc>
                <a:tc>
                  <a:txBody>
                    <a:bodyPr/>
                    <a:lstStyle/>
                    <a:p>
                      <a:pPr algn="r" fontAlgn="b"/>
                      <a:r>
                        <a:rPr lang="en-GB" sz="1600" u="none" strike="noStrike" dirty="0">
                          <a:effectLst/>
                        </a:rPr>
                        <a:t>56,802</a:t>
                      </a:r>
                      <a:endParaRPr lang="en-GB" sz="16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073522668"/>
                  </a:ext>
                </a:extLst>
              </a:tr>
              <a:tr h="323271">
                <a:tc>
                  <a:txBody>
                    <a:bodyPr/>
                    <a:lstStyle/>
                    <a:p>
                      <a:pPr algn="l" fontAlgn="ctr"/>
                      <a:r>
                        <a:rPr lang="en-GB" sz="1600" u="none" strike="noStrike" dirty="0">
                          <a:effectLst/>
                        </a:rPr>
                        <a:t>Sacramento (California)</a:t>
                      </a:r>
                      <a:endParaRPr lang="en-GB" sz="1600" b="0" i="0" u="none" strike="noStrike" dirty="0">
                        <a:solidFill>
                          <a:srgbClr val="202122"/>
                        </a:solidFill>
                        <a:effectLst/>
                        <a:latin typeface="Arial" panose="020B0604020202020204" pitchFamily="34" charset="0"/>
                      </a:endParaRPr>
                    </a:p>
                  </a:txBody>
                  <a:tcPr marL="9525" marR="9525" marT="9525" marB="0" anchor="ctr"/>
                </a:tc>
                <a:tc>
                  <a:txBody>
                    <a:bodyPr/>
                    <a:lstStyle/>
                    <a:p>
                      <a:pPr algn="r" fontAlgn="b"/>
                      <a:r>
                        <a:rPr lang="en-GB" sz="1600" u="none" strike="noStrike" dirty="0">
                          <a:effectLst/>
                        </a:rPr>
                        <a:t>13,785</a:t>
                      </a:r>
                      <a:endParaRPr lang="en-GB" sz="16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979841650"/>
                  </a:ext>
                </a:extLst>
              </a:tr>
              <a:tr h="323271">
                <a:tc>
                  <a:txBody>
                    <a:bodyPr/>
                    <a:lstStyle/>
                    <a:p>
                      <a:pPr algn="l" fontAlgn="ctr"/>
                      <a:r>
                        <a:rPr lang="en-GB" sz="1600" u="none" strike="noStrike" dirty="0">
                          <a:effectLst/>
                        </a:rPr>
                        <a:t>Salt Lake city (Utah) </a:t>
                      </a:r>
                      <a:endParaRPr lang="en-GB" sz="1600" b="0" i="0" u="none" strike="noStrike" dirty="0">
                        <a:solidFill>
                          <a:srgbClr val="202122"/>
                        </a:solidFill>
                        <a:effectLst/>
                        <a:latin typeface="Arial" panose="020B0604020202020204" pitchFamily="34" charset="0"/>
                      </a:endParaRPr>
                    </a:p>
                  </a:txBody>
                  <a:tcPr marL="9525" marR="9525" marT="9525" marB="0" anchor="ctr"/>
                </a:tc>
                <a:tc>
                  <a:txBody>
                    <a:bodyPr/>
                    <a:lstStyle/>
                    <a:p>
                      <a:pPr algn="r" fontAlgn="b"/>
                      <a:r>
                        <a:rPr lang="en-GB" sz="1600" u="none" strike="noStrike" dirty="0">
                          <a:effectLst/>
                        </a:rPr>
                        <a:t>11,000</a:t>
                      </a:r>
                      <a:endParaRPr lang="en-GB" sz="16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246497665"/>
                  </a:ext>
                </a:extLst>
              </a:tr>
              <a:tr h="323271">
                <a:tc>
                  <a:txBody>
                    <a:bodyPr/>
                    <a:lstStyle/>
                    <a:p>
                      <a:pPr algn="l" fontAlgn="ctr"/>
                      <a:r>
                        <a:rPr lang="en-GB" sz="1600" u="none" strike="noStrike" dirty="0">
                          <a:effectLst/>
                        </a:rPr>
                        <a:t>Los </a:t>
                      </a:r>
                      <a:r>
                        <a:rPr lang="en-GB" sz="1600" u="none" strike="noStrike" dirty="0" smtClean="0">
                          <a:effectLst/>
                        </a:rPr>
                        <a:t>Angeles </a:t>
                      </a:r>
                      <a:r>
                        <a:rPr lang="en-GB" sz="1600" u="none" strike="noStrike" dirty="0">
                          <a:effectLst/>
                        </a:rPr>
                        <a:t>(California) </a:t>
                      </a:r>
                      <a:endParaRPr lang="en-GB" sz="1600" b="0" i="0" u="none" strike="noStrike" dirty="0">
                        <a:solidFill>
                          <a:srgbClr val="202122"/>
                        </a:solidFill>
                        <a:effectLst/>
                        <a:latin typeface="Arial" panose="020B0604020202020204" pitchFamily="34" charset="0"/>
                      </a:endParaRPr>
                    </a:p>
                  </a:txBody>
                  <a:tcPr marL="9525" marR="9525" marT="9525" marB="0" anchor="ctr"/>
                </a:tc>
                <a:tc>
                  <a:txBody>
                    <a:bodyPr/>
                    <a:lstStyle/>
                    <a:p>
                      <a:pPr algn="r" fontAlgn="b"/>
                      <a:r>
                        <a:rPr lang="en-GB" sz="1600" u="none" strike="noStrike" dirty="0">
                          <a:effectLst/>
                        </a:rPr>
                        <a:t>5,000</a:t>
                      </a:r>
                      <a:endParaRPr lang="en-GB" sz="16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618538412"/>
                  </a:ext>
                </a:extLst>
              </a:tr>
            </a:tbl>
          </a:graphicData>
        </a:graphic>
      </p:graphicFrame>
      <p:sp>
        <p:nvSpPr>
          <p:cNvPr id="9" name="TextBox 8"/>
          <p:cNvSpPr txBox="1"/>
          <p:nvPr/>
        </p:nvSpPr>
        <p:spPr>
          <a:xfrm>
            <a:off x="6790099" y="4464689"/>
            <a:ext cx="3765774" cy="369332"/>
          </a:xfrm>
          <a:prstGeom prst="rect">
            <a:avLst/>
          </a:prstGeom>
          <a:noFill/>
        </p:spPr>
        <p:txBody>
          <a:bodyPr wrap="none" rtlCol="0">
            <a:spAutoFit/>
          </a:bodyPr>
          <a:lstStyle/>
          <a:p>
            <a:r>
              <a:rPr lang="en-GB" dirty="0" smtClean="0"/>
              <a:t>2% of US population of 31 million</a:t>
            </a:r>
            <a:endParaRPr lang="en-GB" dirty="0"/>
          </a:p>
        </p:txBody>
      </p:sp>
      <p:sp>
        <p:nvSpPr>
          <p:cNvPr id="10" name="TextBox 9"/>
          <p:cNvSpPr txBox="1"/>
          <p:nvPr/>
        </p:nvSpPr>
        <p:spPr>
          <a:xfrm>
            <a:off x="6735779" y="5305332"/>
            <a:ext cx="5057795" cy="646331"/>
          </a:xfrm>
          <a:prstGeom prst="rect">
            <a:avLst/>
          </a:prstGeom>
          <a:noFill/>
        </p:spPr>
        <p:txBody>
          <a:bodyPr wrap="none" rtlCol="0">
            <a:spAutoFit/>
          </a:bodyPr>
          <a:lstStyle/>
          <a:p>
            <a:r>
              <a:rPr lang="en-GB" dirty="0" smtClean="0"/>
              <a:t>Native American population approximately</a:t>
            </a:r>
          </a:p>
          <a:p>
            <a:r>
              <a:rPr lang="en-GB" dirty="0" smtClean="0"/>
              <a:t>400,000 (from 5 million prior to 1600)</a:t>
            </a:r>
            <a:endParaRPr lang="en-GB" dirty="0"/>
          </a:p>
        </p:txBody>
      </p:sp>
      <p:sp>
        <p:nvSpPr>
          <p:cNvPr id="3" name="TextBox 2"/>
          <p:cNvSpPr txBox="1"/>
          <p:nvPr/>
        </p:nvSpPr>
        <p:spPr>
          <a:xfrm>
            <a:off x="3186820" y="6211669"/>
            <a:ext cx="4767331" cy="646331"/>
          </a:xfrm>
          <a:prstGeom prst="rect">
            <a:avLst/>
          </a:prstGeom>
          <a:noFill/>
        </p:spPr>
        <p:txBody>
          <a:bodyPr wrap="none" rtlCol="0">
            <a:spAutoFit/>
          </a:bodyPr>
          <a:lstStyle/>
          <a:p>
            <a:r>
              <a:rPr lang="en-GB" sz="3600" dirty="0" smtClean="0">
                <a:latin typeface="Arial" panose="020B0604020202020204" pitchFamily="34" charset="0"/>
                <a:cs typeface="Arial" panose="020B0604020202020204" pitchFamily="34" charset="0"/>
              </a:rPr>
              <a:t>Plus 35 million buffalo</a:t>
            </a:r>
            <a:endParaRPr lang="en-GB"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48943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1689" y="144276"/>
            <a:ext cx="8911687" cy="1280890"/>
          </a:xfrm>
        </p:spPr>
        <p:txBody>
          <a:bodyPr/>
          <a:lstStyle/>
          <a:p>
            <a:r>
              <a:rPr lang="en-GB" dirty="0" smtClean="0"/>
              <a:t>The “West 1900”</a:t>
            </a:r>
            <a:br>
              <a:rPr lang="en-GB" dirty="0" smtClean="0"/>
            </a:br>
            <a:r>
              <a:rPr lang="en-GB" dirty="0" smtClean="0"/>
              <a:t>…7 million people, </a:t>
            </a:r>
            <a:endParaRPr lang="en-GB" dirty="0"/>
          </a:p>
        </p:txBody>
      </p:sp>
      <p:graphicFrame>
        <p:nvGraphicFramePr>
          <p:cNvPr id="4" name="Table 3"/>
          <p:cNvGraphicFramePr>
            <a:graphicFrameLocks noGrp="1"/>
          </p:cNvGraphicFramePr>
          <p:nvPr>
            <p:extLst>
              <p:ext uri="{D42A27DB-BD31-4B8C-83A1-F6EECF244321}">
                <p14:modId xmlns:p14="http://schemas.microsoft.com/office/powerpoint/2010/main" val="2284636073"/>
              </p:ext>
            </p:extLst>
          </p:nvPr>
        </p:nvGraphicFramePr>
        <p:xfrm>
          <a:off x="1050202" y="1508910"/>
          <a:ext cx="3494638" cy="4680353"/>
        </p:xfrm>
        <a:graphic>
          <a:graphicData uri="http://schemas.openxmlformats.org/drawingml/2006/table">
            <a:tbl>
              <a:tblPr>
                <a:tableStyleId>{5C22544A-7EE6-4342-B048-85BDC9FD1C3A}</a:tableStyleId>
              </a:tblPr>
              <a:tblGrid>
                <a:gridCol w="2087296">
                  <a:extLst>
                    <a:ext uri="{9D8B030D-6E8A-4147-A177-3AD203B41FA5}">
                      <a16:colId xmlns:a16="http://schemas.microsoft.com/office/drawing/2014/main" val="2899341096"/>
                    </a:ext>
                  </a:extLst>
                </a:gridCol>
                <a:gridCol w="1407342">
                  <a:extLst>
                    <a:ext uri="{9D8B030D-6E8A-4147-A177-3AD203B41FA5}">
                      <a16:colId xmlns:a16="http://schemas.microsoft.com/office/drawing/2014/main" val="1653124430"/>
                    </a:ext>
                  </a:extLst>
                </a:gridCol>
              </a:tblGrid>
              <a:tr h="234303">
                <a:tc>
                  <a:txBody>
                    <a:bodyPr/>
                    <a:lstStyle/>
                    <a:p>
                      <a:pPr algn="l" fontAlgn="b"/>
                      <a:r>
                        <a:rPr lang="en-GB" sz="1800" u="none" strike="noStrike" dirty="0">
                          <a:effectLst/>
                          <a:latin typeface="Arial" panose="020B0604020202020204" pitchFamily="34" charset="0"/>
                          <a:cs typeface="Arial" panose="020B0604020202020204" pitchFamily="34" charset="0"/>
                        </a:rPr>
                        <a:t>California</a:t>
                      </a:r>
                      <a:endParaRPr lang="en-GB" sz="1800" b="0" i="0" u="none" strike="noStrike" dirty="0">
                        <a:solidFill>
                          <a:srgbClr val="000000"/>
                        </a:solidFill>
                        <a:effectLst/>
                        <a:latin typeface="Arial" panose="020B0604020202020204" pitchFamily="34" charset="0"/>
                        <a:cs typeface="Arial" panose="020B0604020202020204" pitchFamily="34" charset="0"/>
                      </a:endParaRPr>
                    </a:p>
                  </a:txBody>
                  <a:tcPr marL="8079" marR="8079" marT="8079" marB="0" anchor="b"/>
                </a:tc>
                <a:tc>
                  <a:txBody>
                    <a:bodyPr/>
                    <a:lstStyle/>
                    <a:p>
                      <a:pPr algn="r" fontAlgn="ctr"/>
                      <a:r>
                        <a:rPr lang="en-GB" sz="1800" u="none" strike="noStrike" dirty="0">
                          <a:effectLst/>
                          <a:latin typeface="Arial" panose="020B0604020202020204" pitchFamily="34" charset="0"/>
                          <a:cs typeface="Arial" panose="020B0604020202020204" pitchFamily="34" charset="0"/>
                        </a:rPr>
                        <a:t>1,485,053</a:t>
                      </a:r>
                      <a:endParaRPr lang="en-GB" sz="1800" b="0" i="0" u="none" strike="noStrike" dirty="0">
                        <a:solidFill>
                          <a:srgbClr val="202122"/>
                        </a:solidFill>
                        <a:effectLst/>
                        <a:latin typeface="Arial" panose="020B0604020202020204" pitchFamily="34" charset="0"/>
                        <a:cs typeface="Arial" panose="020B0604020202020204" pitchFamily="34" charset="0"/>
                      </a:endParaRPr>
                    </a:p>
                  </a:txBody>
                  <a:tcPr marL="8079" marR="8079" marT="8079" marB="0" anchor="ctr"/>
                </a:tc>
                <a:extLst>
                  <a:ext uri="{0D108BD9-81ED-4DB2-BD59-A6C34878D82A}">
                    <a16:rowId xmlns:a16="http://schemas.microsoft.com/office/drawing/2014/main" val="795065435"/>
                  </a:ext>
                </a:extLst>
              </a:tr>
              <a:tr h="226224">
                <a:tc>
                  <a:txBody>
                    <a:bodyPr/>
                    <a:lstStyle/>
                    <a:p>
                      <a:pPr algn="l" fontAlgn="b"/>
                      <a:r>
                        <a:rPr lang="en-GB" sz="1800" u="none" strike="noStrike" dirty="0">
                          <a:effectLst/>
                          <a:latin typeface="Arial" panose="020B0604020202020204" pitchFamily="34" charset="0"/>
                          <a:cs typeface="Arial" panose="020B0604020202020204" pitchFamily="34" charset="0"/>
                        </a:rPr>
                        <a:t>Kansas</a:t>
                      </a:r>
                      <a:endParaRPr lang="en-GB" sz="1800" b="0" i="0" u="none" strike="noStrike" dirty="0">
                        <a:solidFill>
                          <a:srgbClr val="000000"/>
                        </a:solidFill>
                        <a:effectLst/>
                        <a:latin typeface="Arial" panose="020B0604020202020204" pitchFamily="34" charset="0"/>
                        <a:cs typeface="Arial" panose="020B0604020202020204" pitchFamily="34" charset="0"/>
                      </a:endParaRPr>
                    </a:p>
                  </a:txBody>
                  <a:tcPr marL="8079" marR="8079" marT="8079" marB="0" anchor="b"/>
                </a:tc>
                <a:tc>
                  <a:txBody>
                    <a:bodyPr/>
                    <a:lstStyle/>
                    <a:p>
                      <a:pPr algn="r" fontAlgn="ctr"/>
                      <a:r>
                        <a:rPr lang="en-GB" sz="1800" u="none" strike="noStrike" dirty="0">
                          <a:effectLst/>
                          <a:latin typeface="Arial" panose="020B0604020202020204" pitchFamily="34" charset="0"/>
                          <a:cs typeface="Arial" panose="020B0604020202020204" pitchFamily="34" charset="0"/>
                        </a:rPr>
                        <a:t>1,470,495</a:t>
                      </a:r>
                      <a:endParaRPr lang="en-GB" sz="1800" b="0" i="0" u="none" strike="noStrike" dirty="0">
                        <a:solidFill>
                          <a:srgbClr val="202122"/>
                        </a:solidFill>
                        <a:effectLst/>
                        <a:latin typeface="Arial" panose="020B0604020202020204" pitchFamily="34" charset="0"/>
                        <a:cs typeface="Arial" panose="020B0604020202020204" pitchFamily="34" charset="0"/>
                      </a:endParaRPr>
                    </a:p>
                  </a:txBody>
                  <a:tcPr marL="8079" marR="8079" marT="8079" marB="0" anchor="ctr"/>
                </a:tc>
                <a:extLst>
                  <a:ext uri="{0D108BD9-81ED-4DB2-BD59-A6C34878D82A}">
                    <a16:rowId xmlns:a16="http://schemas.microsoft.com/office/drawing/2014/main" val="1030811990"/>
                  </a:ext>
                </a:extLst>
              </a:tr>
              <a:tr h="226224">
                <a:tc>
                  <a:txBody>
                    <a:bodyPr/>
                    <a:lstStyle/>
                    <a:p>
                      <a:pPr algn="l" fontAlgn="b"/>
                      <a:r>
                        <a:rPr lang="en-GB" sz="1800" u="none" strike="noStrike" dirty="0">
                          <a:effectLst/>
                          <a:latin typeface="Arial" panose="020B0604020202020204" pitchFamily="34" charset="0"/>
                          <a:cs typeface="Arial" panose="020B0604020202020204" pitchFamily="34" charset="0"/>
                        </a:rPr>
                        <a:t>Oklahoma</a:t>
                      </a:r>
                      <a:endParaRPr lang="en-GB" sz="1800" b="0" i="0" u="none" strike="noStrike" dirty="0">
                        <a:solidFill>
                          <a:srgbClr val="000000"/>
                        </a:solidFill>
                        <a:effectLst/>
                        <a:latin typeface="Arial" panose="020B0604020202020204" pitchFamily="34" charset="0"/>
                        <a:cs typeface="Arial" panose="020B0604020202020204" pitchFamily="34" charset="0"/>
                      </a:endParaRPr>
                    </a:p>
                  </a:txBody>
                  <a:tcPr marL="8079" marR="8079" marT="8079" marB="0" anchor="b"/>
                </a:tc>
                <a:tc>
                  <a:txBody>
                    <a:bodyPr/>
                    <a:lstStyle/>
                    <a:p>
                      <a:pPr algn="r" fontAlgn="ctr"/>
                      <a:r>
                        <a:rPr lang="en-GB" sz="1800" u="none" strike="noStrike" dirty="0">
                          <a:effectLst/>
                          <a:latin typeface="Arial" panose="020B0604020202020204" pitchFamily="34" charset="0"/>
                          <a:cs typeface="Arial" panose="020B0604020202020204" pitchFamily="34" charset="0"/>
                        </a:rPr>
                        <a:t>790,391</a:t>
                      </a:r>
                      <a:endParaRPr lang="en-GB" sz="1800" b="0" i="0" u="none" strike="noStrike" dirty="0">
                        <a:solidFill>
                          <a:srgbClr val="202122"/>
                        </a:solidFill>
                        <a:effectLst/>
                        <a:latin typeface="Arial" panose="020B0604020202020204" pitchFamily="34" charset="0"/>
                        <a:cs typeface="Arial" panose="020B0604020202020204" pitchFamily="34" charset="0"/>
                      </a:endParaRPr>
                    </a:p>
                  </a:txBody>
                  <a:tcPr marL="8079" marR="8079" marT="8079" marB="0" anchor="ctr"/>
                </a:tc>
                <a:extLst>
                  <a:ext uri="{0D108BD9-81ED-4DB2-BD59-A6C34878D82A}">
                    <a16:rowId xmlns:a16="http://schemas.microsoft.com/office/drawing/2014/main" val="2891301137"/>
                  </a:ext>
                </a:extLst>
              </a:tr>
              <a:tr h="226224">
                <a:tc>
                  <a:txBody>
                    <a:bodyPr/>
                    <a:lstStyle/>
                    <a:p>
                      <a:pPr algn="l" fontAlgn="b"/>
                      <a:r>
                        <a:rPr lang="en-GB" sz="1800" u="none" strike="noStrike" dirty="0">
                          <a:effectLst/>
                          <a:latin typeface="Arial" panose="020B0604020202020204" pitchFamily="34" charset="0"/>
                          <a:cs typeface="Arial" panose="020B0604020202020204" pitchFamily="34" charset="0"/>
                        </a:rPr>
                        <a:t>Colorado</a:t>
                      </a:r>
                      <a:endParaRPr lang="en-GB" sz="1800" b="0" i="0" u="none" strike="noStrike" dirty="0">
                        <a:solidFill>
                          <a:srgbClr val="000000"/>
                        </a:solidFill>
                        <a:effectLst/>
                        <a:latin typeface="Arial" panose="020B0604020202020204" pitchFamily="34" charset="0"/>
                        <a:cs typeface="Arial" panose="020B0604020202020204" pitchFamily="34" charset="0"/>
                      </a:endParaRPr>
                    </a:p>
                  </a:txBody>
                  <a:tcPr marL="8079" marR="8079" marT="8079" marB="0" anchor="b"/>
                </a:tc>
                <a:tc>
                  <a:txBody>
                    <a:bodyPr/>
                    <a:lstStyle/>
                    <a:p>
                      <a:pPr algn="r" fontAlgn="ctr"/>
                      <a:r>
                        <a:rPr lang="en-GB" sz="1800" u="none" strike="noStrike" dirty="0">
                          <a:effectLst/>
                          <a:latin typeface="Arial" panose="020B0604020202020204" pitchFamily="34" charset="0"/>
                          <a:cs typeface="Arial" panose="020B0604020202020204" pitchFamily="34" charset="0"/>
                        </a:rPr>
                        <a:t>539,700</a:t>
                      </a:r>
                      <a:endParaRPr lang="en-GB" sz="1800" b="0" i="0" u="none" strike="noStrike" dirty="0">
                        <a:solidFill>
                          <a:srgbClr val="202122"/>
                        </a:solidFill>
                        <a:effectLst/>
                        <a:latin typeface="Arial" panose="020B0604020202020204" pitchFamily="34" charset="0"/>
                        <a:cs typeface="Arial" panose="020B0604020202020204" pitchFamily="34" charset="0"/>
                      </a:endParaRPr>
                    </a:p>
                  </a:txBody>
                  <a:tcPr marL="8079" marR="8079" marT="8079" marB="0" anchor="ctr"/>
                </a:tc>
                <a:extLst>
                  <a:ext uri="{0D108BD9-81ED-4DB2-BD59-A6C34878D82A}">
                    <a16:rowId xmlns:a16="http://schemas.microsoft.com/office/drawing/2014/main" val="2803688682"/>
                  </a:ext>
                </a:extLst>
              </a:tr>
              <a:tr h="226224">
                <a:tc>
                  <a:txBody>
                    <a:bodyPr/>
                    <a:lstStyle/>
                    <a:p>
                      <a:pPr algn="l" fontAlgn="b"/>
                      <a:r>
                        <a:rPr lang="en-GB" sz="1800" u="none" strike="noStrike" dirty="0">
                          <a:effectLst/>
                          <a:latin typeface="Arial" panose="020B0604020202020204" pitchFamily="34" charset="0"/>
                          <a:cs typeface="Arial" panose="020B0604020202020204" pitchFamily="34" charset="0"/>
                        </a:rPr>
                        <a:t>Washington</a:t>
                      </a:r>
                      <a:endParaRPr lang="en-GB" sz="1800" b="0" i="0" u="none" strike="noStrike" dirty="0">
                        <a:solidFill>
                          <a:srgbClr val="000000"/>
                        </a:solidFill>
                        <a:effectLst/>
                        <a:latin typeface="Arial" panose="020B0604020202020204" pitchFamily="34" charset="0"/>
                        <a:cs typeface="Arial" panose="020B0604020202020204" pitchFamily="34" charset="0"/>
                      </a:endParaRPr>
                    </a:p>
                  </a:txBody>
                  <a:tcPr marL="8079" marR="8079" marT="8079" marB="0" anchor="b"/>
                </a:tc>
                <a:tc>
                  <a:txBody>
                    <a:bodyPr/>
                    <a:lstStyle/>
                    <a:p>
                      <a:pPr algn="r" fontAlgn="ctr"/>
                      <a:r>
                        <a:rPr lang="en-GB" sz="1800" u="none" strike="noStrike" dirty="0">
                          <a:effectLst/>
                          <a:latin typeface="Arial" panose="020B0604020202020204" pitchFamily="34" charset="0"/>
                          <a:cs typeface="Arial" panose="020B0604020202020204" pitchFamily="34" charset="0"/>
                        </a:rPr>
                        <a:t>518,103</a:t>
                      </a:r>
                      <a:endParaRPr lang="en-GB" sz="1800" b="0" i="0" u="none" strike="noStrike" dirty="0">
                        <a:solidFill>
                          <a:srgbClr val="202122"/>
                        </a:solidFill>
                        <a:effectLst/>
                        <a:latin typeface="Arial" panose="020B0604020202020204" pitchFamily="34" charset="0"/>
                        <a:cs typeface="Arial" panose="020B0604020202020204" pitchFamily="34" charset="0"/>
                      </a:endParaRPr>
                    </a:p>
                  </a:txBody>
                  <a:tcPr marL="8079" marR="8079" marT="8079" marB="0" anchor="ctr"/>
                </a:tc>
                <a:extLst>
                  <a:ext uri="{0D108BD9-81ED-4DB2-BD59-A6C34878D82A}">
                    <a16:rowId xmlns:a16="http://schemas.microsoft.com/office/drawing/2014/main" val="3388515352"/>
                  </a:ext>
                </a:extLst>
              </a:tr>
              <a:tr h="226224">
                <a:tc>
                  <a:txBody>
                    <a:bodyPr/>
                    <a:lstStyle/>
                    <a:p>
                      <a:pPr algn="l" fontAlgn="b"/>
                      <a:r>
                        <a:rPr lang="en-GB" sz="1800" u="none" strike="noStrike" dirty="0">
                          <a:effectLst/>
                          <a:latin typeface="Arial" panose="020B0604020202020204" pitchFamily="34" charset="0"/>
                          <a:cs typeface="Arial" panose="020B0604020202020204" pitchFamily="34" charset="0"/>
                        </a:rPr>
                        <a:t>Oregon</a:t>
                      </a:r>
                      <a:endParaRPr lang="en-GB" sz="1800" b="0" i="0" u="none" strike="noStrike" dirty="0">
                        <a:solidFill>
                          <a:srgbClr val="000000"/>
                        </a:solidFill>
                        <a:effectLst/>
                        <a:latin typeface="Arial" panose="020B0604020202020204" pitchFamily="34" charset="0"/>
                        <a:cs typeface="Arial" panose="020B0604020202020204" pitchFamily="34" charset="0"/>
                      </a:endParaRPr>
                    </a:p>
                  </a:txBody>
                  <a:tcPr marL="8079" marR="8079" marT="8079" marB="0" anchor="b"/>
                </a:tc>
                <a:tc>
                  <a:txBody>
                    <a:bodyPr/>
                    <a:lstStyle/>
                    <a:p>
                      <a:pPr algn="r" fontAlgn="ctr"/>
                      <a:r>
                        <a:rPr lang="en-GB" sz="1800" u="none" strike="noStrike" dirty="0">
                          <a:effectLst/>
                          <a:latin typeface="Arial" panose="020B0604020202020204" pitchFamily="34" charset="0"/>
                          <a:cs typeface="Arial" panose="020B0604020202020204" pitchFamily="34" charset="0"/>
                        </a:rPr>
                        <a:t>413,536</a:t>
                      </a:r>
                      <a:endParaRPr lang="en-GB" sz="1800" b="0" i="0" u="none" strike="noStrike" dirty="0">
                        <a:solidFill>
                          <a:srgbClr val="202122"/>
                        </a:solidFill>
                        <a:effectLst/>
                        <a:latin typeface="Arial" panose="020B0604020202020204" pitchFamily="34" charset="0"/>
                        <a:cs typeface="Arial" panose="020B0604020202020204" pitchFamily="34" charset="0"/>
                      </a:endParaRPr>
                    </a:p>
                  </a:txBody>
                  <a:tcPr marL="8079" marR="8079" marT="8079" marB="0" anchor="ctr"/>
                </a:tc>
                <a:extLst>
                  <a:ext uri="{0D108BD9-81ED-4DB2-BD59-A6C34878D82A}">
                    <a16:rowId xmlns:a16="http://schemas.microsoft.com/office/drawing/2014/main" val="3923174942"/>
                  </a:ext>
                </a:extLst>
              </a:tr>
              <a:tr h="226224">
                <a:tc>
                  <a:txBody>
                    <a:bodyPr/>
                    <a:lstStyle/>
                    <a:p>
                      <a:pPr algn="l" fontAlgn="b"/>
                      <a:r>
                        <a:rPr lang="en-GB" sz="1800" u="none" strike="noStrike" dirty="0">
                          <a:effectLst/>
                          <a:latin typeface="Arial" panose="020B0604020202020204" pitchFamily="34" charset="0"/>
                          <a:cs typeface="Arial" panose="020B0604020202020204" pitchFamily="34" charset="0"/>
                        </a:rPr>
                        <a:t>South Dakota</a:t>
                      </a:r>
                      <a:endParaRPr lang="en-GB" sz="1800" b="0" i="0" u="none" strike="noStrike" dirty="0">
                        <a:solidFill>
                          <a:srgbClr val="000000"/>
                        </a:solidFill>
                        <a:effectLst/>
                        <a:latin typeface="Arial" panose="020B0604020202020204" pitchFamily="34" charset="0"/>
                        <a:cs typeface="Arial" panose="020B0604020202020204" pitchFamily="34" charset="0"/>
                      </a:endParaRPr>
                    </a:p>
                  </a:txBody>
                  <a:tcPr marL="8079" marR="8079" marT="8079" marB="0" anchor="b"/>
                </a:tc>
                <a:tc>
                  <a:txBody>
                    <a:bodyPr/>
                    <a:lstStyle/>
                    <a:p>
                      <a:pPr algn="r" fontAlgn="ctr"/>
                      <a:r>
                        <a:rPr lang="en-GB" sz="1800" u="none" strike="noStrike" dirty="0">
                          <a:effectLst/>
                          <a:latin typeface="Arial" panose="020B0604020202020204" pitchFamily="34" charset="0"/>
                          <a:cs typeface="Arial" panose="020B0604020202020204" pitchFamily="34" charset="0"/>
                        </a:rPr>
                        <a:t>401,570</a:t>
                      </a:r>
                      <a:endParaRPr lang="en-GB" sz="1800" b="0" i="0" u="none" strike="noStrike" dirty="0">
                        <a:solidFill>
                          <a:srgbClr val="202122"/>
                        </a:solidFill>
                        <a:effectLst/>
                        <a:latin typeface="Arial" panose="020B0604020202020204" pitchFamily="34" charset="0"/>
                        <a:cs typeface="Arial" panose="020B0604020202020204" pitchFamily="34" charset="0"/>
                      </a:endParaRPr>
                    </a:p>
                  </a:txBody>
                  <a:tcPr marL="8079" marR="8079" marT="8079" marB="0" anchor="ctr"/>
                </a:tc>
                <a:extLst>
                  <a:ext uri="{0D108BD9-81ED-4DB2-BD59-A6C34878D82A}">
                    <a16:rowId xmlns:a16="http://schemas.microsoft.com/office/drawing/2014/main" val="3301681022"/>
                  </a:ext>
                </a:extLst>
              </a:tr>
              <a:tr h="226224">
                <a:tc>
                  <a:txBody>
                    <a:bodyPr/>
                    <a:lstStyle/>
                    <a:p>
                      <a:pPr algn="l" fontAlgn="b"/>
                      <a:r>
                        <a:rPr lang="en-GB" sz="1800" u="none" strike="noStrike" dirty="0">
                          <a:effectLst/>
                          <a:latin typeface="Arial" panose="020B0604020202020204" pitchFamily="34" charset="0"/>
                          <a:cs typeface="Arial" panose="020B0604020202020204" pitchFamily="34" charset="0"/>
                        </a:rPr>
                        <a:t>North Dakota</a:t>
                      </a:r>
                      <a:endParaRPr lang="en-GB" sz="1800" b="0" i="0" u="none" strike="noStrike" dirty="0">
                        <a:solidFill>
                          <a:srgbClr val="000000"/>
                        </a:solidFill>
                        <a:effectLst/>
                        <a:latin typeface="Arial" panose="020B0604020202020204" pitchFamily="34" charset="0"/>
                        <a:cs typeface="Arial" panose="020B0604020202020204" pitchFamily="34" charset="0"/>
                      </a:endParaRPr>
                    </a:p>
                  </a:txBody>
                  <a:tcPr marL="8079" marR="8079" marT="8079" marB="0" anchor="b"/>
                </a:tc>
                <a:tc>
                  <a:txBody>
                    <a:bodyPr/>
                    <a:lstStyle/>
                    <a:p>
                      <a:pPr algn="r" fontAlgn="ctr"/>
                      <a:r>
                        <a:rPr lang="en-GB" sz="1800" u="none" strike="noStrike" dirty="0">
                          <a:effectLst/>
                          <a:latin typeface="Arial" panose="020B0604020202020204" pitchFamily="34" charset="0"/>
                          <a:cs typeface="Arial" panose="020B0604020202020204" pitchFamily="34" charset="0"/>
                        </a:rPr>
                        <a:t>319,146</a:t>
                      </a:r>
                      <a:endParaRPr lang="en-GB" sz="1800" b="0" i="0" u="none" strike="noStrike" dirty="0">
                        <a:solidFill>
                          <a:srgbClr val="202122"/>
                        </a:solidFill>
                        <a:effectLst/>
                        <a:latin typeface="Arial" panose="020B0604020202020204" pitchFamily="34" charset="0"/>
                        <a:cs typeface="Arial" panose="020B0604020202020204" pitchFamily="34" charset="0"/>
                      </a:endParaRPr>
                    </a:p>
                  </a:txBody>
                  <a:tcPr marL="8079" marR="8079" marT="8079" marB="0" anchor="ctr"/>
                </a:tc>
                <a:extLst>
                  <a:ext uri="{0D108BD9-81ED-4DB2-BD59-A6C34878D82A}">
                    <a16:rowId xmlns:a16="http://schemas.microsoft.com/office/drawing/2014/main" val="2894064383"/>
                  </a:ext>
                </a:extLst>
              </a:tr>
              <a:tr h="234303">
                <a:tc>
                  <a:txBody>
                    <a:bodyPr/>
                    <a:lstStyle/>
                    <a:p>
                      <a:pPr algn="l" fontAlgn="b"/>
                      <a:r>
                        <a:rPr lang="en-GB" sz="1800" u="none" strike="noStrike" dirty="0">
                          <a:effectLst/>
                          <a:latin typeface="Arial" panose="020B0604020202020204" pitchFamily="34" charset="0"/>
                          <a:cs typeface="Arial" panose="020B0604020202020204" pitchFamily="34" charset="0"/>
                        </a:rPr>
                        <a:t>Montana</a:t>
                      </a:r>
                      <a:endParaRPr lang="en-GB" sz="1800" b="0" i="0" u="none" strike="noStrike" dirty="0">
                        <a:solidFill>
                          <a:srgbClr val="000000"/>
                        </a:solidFill>
                        <a:effectLst/>
                        <a:latin typeface="Arial" panose="020B0604020202020204" pitchFamily="34" charset="0"/>
                        <a:cs typeface="Arial" panose="020B0604020202020204" pitchFamily="34" charset="0"/>
                      </a:endParaRPr>
                    </a:p>
                  </a:txBody>
                  <a:tcPr marL="8079" marR="8079" marT="8079" marB="0" anchor="b"/>
                </a:tc>
                <a:tc>
                  <a:txBody>
                    <a:bodyPr/>
                    <a:lstStyle/>
                    <a:p>
                      <a:pPr algn="r" fontAlgn="ctr"/>
                      <a:r>
                        <a:rPr lang="en-GB" sz="1800" u="none" strike="noStrike" dirty="0">
                          <a:effectLst/>
                          <a:latin typeface="Arial" panose="020B0604020202020204" pitchFamily="34" charset="0"/>
                          <a:cs typeface="Arial" panose="020B0604020202020204" pitchFamily="34" charset="0"/>
                        </a:rPr>
                        <a:t>243,329</a:t>
                      </a:r>
                      <a:endParaRPr lang="en-GB" sz="1800" b="0" i="0" u="none" strike="noStrike" dirty="0">
                        <a:solidFill>
                          <a:srgbClr val="202122"/>
                        </a:solidFill>
                        <a:effectLst/>
                        <a:latin typeface="Arial" panose="020B0604020202020204" pitchFamily="34" charset="0"/>
                        <a:cs typeface="Arial" panose="020B0604020202020204" pitchFamily="34" charset="0"/>
                      </a:endParaRPr>
                    </a:p>
                  </a:txBody>
                  <a:tcPr marL="8079" marR="8079" marT="8079" marB="0" anchor="ctr"/>
                </a:tc>
                <a:extLst>
                  <a:ext uri="{0D108BD9-81ED-4DB2-BD59-A6C34878D82A}">
                    <a16:rowId xmlns:a16="http://schemas.microsoft.com/office/drawing/2014/main" val="2539048788"/>
                  </a:ext>
                </a:extLst>
              </a:tr>
              <a:tr h="226224">
                <a:tc>
                  <a:txBody>
                    <a:bodyPr/>
                    <a:lstStyle/>
                    <a:p>
                      <a:pPr algn="l" fontAlgn="b"/>
                      <a:r>
                        <a:rPr lang="en-GB" sz="1800" u="none" strike="noStrike" dirty="0" smtClean="0">
                          <a:effectLst/>
                          <a:latin typeface="Arial" panose="020B0604020202020204" pitchFamily="34" charset="0"/>
                          <a:cs typeface="Arial" panose="020B0604020202020204" pitchFamily="34" charset="0"/>
                        </a:rPr>
                        <a:t>New Mexico</a:t>
                      </a:r>
                      <a:endParaRPr lang="en-GB" sz="1800" b="0" i="0" u="none" strike="noStrike" dirty="0">
                        <a:solidFill>
                          <a:srgbClr val="000000"/>
                        </a:solidFill>
                        <a:effectLst/>
                        <a:latin typeface="Arial" panose="020B0604020202020204" pitchFamily="34" charset="0"/>
                        <a:cs typeface="Arial" panose="020B0604020202020204" pitchFamily="34" charset="0"/>
                      </a:endParaRPr>
                    </a:p>
                  </a:txBody>
                  <a:tcPr marL="8079" marR="8079" marT="8079" marB="0" anchor="b"/>
                </a:tc>
                <a:tc>
                  <a:txBody>
                    <a:bodyPr/>
                    <a:lstStyle/>
                    <a:p>
                      <a:pPr algn="r" fontAlgn="ctr"/>
                      <a:r>
                        <a:rPr lang="en-GB" sz="1800" u="none" strike="noStrike" dirty="0">
                          <a:effectLst/>
                          <a:latin typeface="Arial" panose="020B0604020202020204" pitchFamily="34" charset="0"/>
                          <a:cs typeface="Arial" panose="020B0604020202020204" pitchFamily="34" charset="0"/>
                        </a:rPr>
                        <a:t>195,310</a:t>
                      </a:r>
                      <a:endParaRPr lang="en-GB" sz="1800" b="0" i="0" u="none" strike="noStrike" dirty="0">
                        <a:solidFill>
                          <a:srgbClr val="202122"/>
                        </a:solidFill>
                        <a:effectLst/>
                        <a:latin typeface="Arial" panose="020B0604020202020204" pitchFamily="34" charset="0"/>
                        <a:cs typeface="Arial" panose="020B0604020202020204" pitchFamily="34" charset="0"/>
                      </a:endParaRPr>
                    </a:p>
                  </a:txBody>
                  <a:tcPr marL="8079" marR="8079" marT="8079" marB="0" anchor="ctr"/>
                </a:tc>
                <a:extLst>
                  <a:ext uri="{0D108BD9-81ED-4DB2-BD59-A6C34878D82A}">
                    <a16:rowId xmlns:a16="http://schemas.microsoft.com/office/drawing/2014/main" val="746345248"/>
                  </a:ext>
                </a:extLst>
              </a:tr>
              <a:tr h="226224">
                <a:tc>
                  <a:txBody>
                    <a:bodyPr/>
                    <a:lstStyle/>
                    <a:p>
                      <a:pPr algn="l" fontAlgn="b"/>
                      <a:r>
                        <a:rPr lang="en-GB" sz="1800" u="none" strike="noStrike" dirty="0">
                          <a:effectLst/>
                          <a:latin typeface="Arial" panose="020B0604020202020204" pitchFamily="34" charset="0"/>
                          <a:cs typeface="Arial" panose="020B0604020202020204" pitchFamily="34" charset="0"/>
                        </a:rPr>
                        <a:t>Idaho</a:t>
                      </a:r>
                      <a:endParaRPr lang="en-GB" sz="1800" b="0" i="0" u="none" strike="noStrike" dirty="0">
                        <a:solidFill>
                          <a:srgbClr val="000000"/>
                        </a:solidFill>
                        <a:effectLst/>
                        <a:latin typeface="Arial" panose="020B0604020202020204" pitchFamily="34" charset="0"/>
                        <a:cs typeface="Arial" panose="020B0604020202020204" pitchFamily="34" charset="0"/>
                      </a:endParaRPr>
                    </a:p>
                  </a:txBody>
                  <a:tcPr marL="8079" marR="8079" marT="8079" marB="0" anchor="b"/>
                </a:tc>
                <a:tc>
                  <a:txBody>
                    <a:bodyPr/>
                    <a:lstStyle/>
                    <a:p>
                      <a:pPr algn="r" fontAlgn="ctr"/>
                      <a:r>
                        <a:rPr lang="en-GB" sz="1800" u="none" strike="noStrike" dirty="0">
                          <a:effectLst/>
                          <a:latin typeface="Arial" panose="020B0604020202020204" pitchFamily="34" charset="0"/>
                          <a:cs typeface="Arial" panose="020B0604020202020204" pitchFamily="34" charset="0"/>
                        </a:rPr>
                        <a:t>161,772</a:t>
                      </a:r>
                      <a:endParaRPr lang="en-GB" sz="1800" b="0" i="0" u="none" strike="noStrike" dirty="0">
                        <a:solidFill>
                          <a:srgbClr val="202122"/>
                        </a:solidFill>
                        <a:effectLst/>
                        <a:latin typeface="Arial" panose="020B0604020202020204" pitchFamily="34" charset="0"/>
                        <a:cs typeface="Arial" panose="020B0604020202020204" pitchFamily="34" charset="0"/>
                      </a:endParaRPr>
                    </a:p>
                  </a:txBody>
                  <a:tcPr marL="8079" marR="8079" marT="8079" marB="0" anchor="ctr"/>
                </a:tc>
                <a:extLst>
                  <a:ext uri="{0D108BD9-81ED-4DB2-BD59-A6C34878D82A}">
                    <a16:rowId xmlns:a16="http://schemas.microsoft.com/office/drawing/2014/main" val="191765097"/>
                  </a:ext>
                </a:extLst>
              </a:tr>
              <a:tr h="234303">
                <a:tc>
                  <a:txBody>
                    <a:bodyPr/>
                    <a:lstStyle/>
                    <a:p>
                      <a:pPr algn="l" fontAlgn="b"/>
                      <a:r>
                        <a:rPr lang="en-GB" sz="1800" u="none" strike="noStrike" dirty="0">
                          <a:effectLst/>
                          <a:latin typeface="Arial" panose="020B0604020202020204" pitchFamily="34" charset="0"/>
                          <a:cs typeface="Arial" panose="020B0604020202020204" pitchFamily="34" charset="0"/>
                        </a:rPr>
                        <a:t>Arizona</a:t>
                      </a:r>
                      <a:endParaRPr lang="en-GB" sz="1800" b="0" i="0" u="none" strike="noStrike" dirty="0">
                        <a:solidFill>
                          <a:srgbClr val="000000"/>
                        </a:solidFill>
                        <a:effectLst/>
                        <a:latin typeface="Arial" panose="020B0604020202020204" pitchFamily="34" charset="0"/>
                        <a:cs typeface="Arial" panose="020B0604020202020204" pitchFamily="34" charset="0"/>
                      </a:endParaRPr>
                    </a:p>
                  </a:txBody>
                  <a:tcPr marL="8079" marR="8079" marT="8079" marB="0" anchor="b"/>
                </a:tc>
                <a:tc>
                  <a:txBody>
                    <a:bodyPr/>
                    <a:lstStyle/>
                    <a:p>
                      <a:pPr algn="r" fontAlgn="ctr"/>
                      <a:r>
                        <a:rPr lang="en-GB" sz="1800" u="none" strike="noStrike" dirty="0">
                          <a:effectLst/>
                          <a:latin typeface="Arial" panose="020B0604020202020204" pitchFamily="34" charset="0"/>
                          <a:cs typeface="Arial" panose="020B0604020202020204" pitchFamily="34" charset="0"/>
                        </a:rPr>
                        <a:t>122,931</a:t>
                      </a:r>
                      <a:endParaRPr lang="en-GB" sz="1800" b="0" i="0" u="none" strike="noStrike" dirty="0">
                        <a:solidFill>
                          <a:srgbClr val="202122"/>
                        </a:solidFill>
                        <a:effectLst/>
                        <a:latin typeface="Arial" panose="020B0604020202020204" pitchFamily="34" charset="0"/>
                        <a:cs typeface="Arial" panose="020B0604020202020204" pitchFamily="34" charset="0"/>
                      </a:endParaRPr>
                    </a:p>
                  </a:txBody>
                  <a:tcPr marL="8079" marR="8079" marT="8079" marB="0" anchor="ctr"/>
                </a:tc>
                <a:extLst>
                  <a:ext uri="{0D108BD9-81ED-4DB2-BD59-A6C34878D82A}">
                    <a16:rowId xmlns:a16="http://schemas.microsoft.com/office/drawing/2014/main" val="1267856109"/>
                  </a:ext>
                </a:extLst>
              </a:tr>
              <a:tr h="234303">
                <a:tc>
                  <a:txBody>
                    <a:bodyPr/>
                    <a:lstStyle/>
                    <a:p>
                      <a:pPr algn="l" fontAlgn="b"/>
                      <a:r>
                        <a:rPr lang="en-GB" sz="1800" u="none" strike="noStrike" dirty="0">
                          <a:effectLst/>
                          <a:latin typeface="Arial" panose="020B0604020202020204" pitchFamily="34" charset="0"/>
                          <a:cs typeface="Arial" panose="020B0604020202020204" pitchFamily="34" charset="0"/>
                        </a:rPr>
                        <a:t>Wyoming</a:t>
                      </a:r>
                      <a:endParaRPr lang="en-GB" sz="1800" b="0" i="0" u="none" strike="noStrike" dirty="0">
                        <a:solidFill>
                          <a:srgbClr val="000000"/>
                        </a:solidFill>
                        <a:effectLst/>
                        <a:latin typeface="Arial" panose="020B0604020202020204" pitchFamily="34" charset="0"/>
                        <a:cs typeface="Arial" panose="020B0604020202020204" pitchFamily="34" charset="0"/>
                      </a:endParaRPr>
                    </a:p>
                  </a:txBody>
                  <a:tcPr marL="8079" marR="8079" marT="8079" marB="0" anchor="b"/>
                </a:tc>
                <a:tc>
                  <a:txBody>
                    <a:bodyPr/>
                    <a:lstStyle/>
                    <a:p>
                      <a:pPr algn="r" fontAlgn="ctr"/>
                      <a:r>
                        <a:rPr lang="en-GB" sz="1800" u="none" strike="noStrike" dirty="0">
                          <a:effectLst/>
                          <a:latin typeface="Arial" panose="020B0604020202020204" pitchFamily="34" charset="0"/>
                          <a:cs typeface="Arial" panose="020B0604020202020204" pitchFamily="34" charset="0"/>
                        </a:rPr>
                        <a:t>92,531</a:t>
                      </a:r>
                      <a:endParaRPr lang="en-GB" sz="1800" b="0" i="0" u="none" strike="noStrike" dirty="0">
                        <a:solidFill>
                          <a:srgbClr val="202122"/>
                        </a:solidFill>
                        <a:effectLst/>
                        <a:latin typeface="Arial" panose="020B0604020202020204" pitchFamily="34" charset="0"/>
                        <a:cs typeface="Arial" panose="020B0604020202020204" pitchFamily="34" charset="0"/>
                      </a:endParaRPr>
                    </a:p>
                  </a:txBody>
                  <a:tcPr marL="8079" marR="8079" marT="8079" marB="0" anchor="ctr"/>
                </a:tc>
                <a:extLst>
                  <a:ext uri="{0D108BD9-81ED-4DB2-BD59-A6C34878D82A}">
                    <a16:rowId xmlns:a16="http://schemas.microsoft.com/office/drawing/2014/main" val="1036038373"/>
                  </a:ext>
                </a:extLst>
              </a:tr>
              <a:tr h="234303">
                <a:tc>
                  <a:txBody>
                    <a:bodyPr/>
                    <a:lstStyle/>
                    <a:p>
                      <a:pPr algn="l" fontAlgn="b"/>
                      <a:r>
                        <a:rPr lang="en-GB" sz="1800" u="none" strike="noStrike" dirty="0">
                          <a:effectLst/>
                          <a:latin typeface="Arial" panose="020B0604020202020204" pitchFamily="34" charset="0"/>
                          <a:cs typeface="Arial" panose="020B0604020202020204" pitchFamily="34" charset="0"/>
                        </a:rPr>
                        <a:t>Alaska</a:t>
                      </a:r>
                      <a:endParaRPr lang="en-GB" sz="1800" b="0" i="0" u="none" strike="noStrike" dirty="0">
                        <a:solidFill>
                          <a:srgbClr val="000000"/>
                        </a:solidFill>
                        <a:effectLst/>
                        <a:latin typeface="Arial" panose="020B0604020202020204" pitchFamily="34" charset="0"/>
                        <a:cs typeface="Arial" panose="020B0604020202020204" pitchFamily="34" charset="0"/>
                      </a:endParaRPr>
                    </a:p>
                  </a:txBody>
                  <a:tcPr marL="8079" marR="8079" marT="8079" marB="0" anchor="b"/>
                </a:tc>
                <a:tc>
                  <a:txBody>
                    <a:bodyPr/>
                    <a:lstStyle/>
                    <a:p>
                      <a:pPr algn="r" fontAlgn="ctr"/>
                      <a:r>
                        <a:rPr lang="en-GB" sz="1800" u="none" strike="noStrike" dirty="0">
                          <a:effectLst/>
                          <a:latin typeface="Arial" panose="020B0604020202020204" pitchFamily="34" charset="0"/>
                          <a:cs typeface="Arial" panose="020B0604020202020204" pitchFamily="34" charset="0"/>
                        </a:rPr>
                        <a:t>63,592</a:t>
                      </a:r>
                      <a:endParaRPr lang="en-GB" sz="1800" b="0" i="0" u="none" strike="noStrike" dirty="0">
                        <a:solidFill>
                          <a:srgbClr val="202122"/>
                        </a:solidFill>
                        <a:effectLst/>
                        <a:latin typeface="Arial" panose="020B0604020202020204" pitchFamily="34" charset="0"/>
                        <a:cs typeface="Arial" panose="020B0604020202020204" pitchFamily="34" charset="0"/>
                      </a:endParaRPr>
                    </a:p>
                  </a:txBody>
                  <a:tcPr marL="8079" marR="8079" marT="8079" marB="0" anchor="ctr"/>
                </a:tc>
                <a:extLst>
                  <a:ext uri="{0D108BD9-81ED-4DB2-BD59-A6C34878D82A}">
                    <a16:rowId xmlns:a16="http://schemas.microsoft.com/office/drawing/2014/main" val="1282867332"/>
                  </a:ext>
                </a:extLst>
              </a:tr>
              <a:tr h="234303">
                <a:tc>
                  <a:txBody>
                    <a:bodyPr/>
                    <a:lstStyle/>
                    <a:p>
                      <a:pPr algn="l" fontAlgn="b"/>
                      <a:r>
                        <a:rPr lang="en-GB" sz="1800" u="none" strike="noStrike" dirty="0">
                          <a:effectLst/>
                          <a:latin typeface="Arial" panose="020B0604020202020204" pitchFamily="34" charset="0"/>
                          <a:cs typeface="Arial" panose="020B0604020202020204" pitchFamily="34" charset="0"/>
                        </a:rPr>
                        <a:t>Nevada</a:t>
                      </a:r>
                      <a:endParaRPr lang="en-GB" sz="1800" b="0" i="0" u="none" strike="noStrike" dirty="0">
                        <a:solidFill>
                          <a:srgbClr val="000000"/>
                        </a:solidFill>
                        <a:effectLst/>
                        <a:latin typeface="Arial" panose="020B0604020202020204" pitchFamily="34" charset="0"/>
                        <a:cs typeface="Arial" panose="020B0604020202020204" pitchFamily="34" charset="0"/>
                      </a:endParaRPr>
                    </a:p>
                  </a:txBody>
                  <a:tcPr marL="8079" marR="8079" marT="8079" marB="0" anchor="b"/>
                </a:tc>
                <a:tc>
                  <a:txBody>
                    <a:bodyPr/>
                    <a:lstStyle/>
                    <a:p>
                      <a:pPr algn="r" fontAlgn="ctr"/>
                      <a:r>
                        <a:rPr lang="en-GB" sz="1800" u="none" strike="noStrike" dirty="0">
                          <a:effectLst/>
                          <a:latin typeface="Arial" panose="020B0604020202020204" pitchFamily="34" charset="0"/>
                          <a:cs typeface="Arial" panose="020B0604020202020204" pitchFamily="34" charset="0"/>
                        </a:rPr>
                        <a:t>42,335</a:t>
                      </a:r>
                      <a:endParaRPr lang="en-GB" sz="1800" b="0" i="0" u="none" strike="noStrike" dirty="0">
                        <a:solidFill>
                          <a:srgbClr val="202122"/>
                        </a:solidFill>
                        <a:effectLst/>
                        <a:latin typeface="Arial" panose="020B0604020202020204" pitchFamily="34" charset="0"/>
                        <a:cs typeface="Arial" panose="020B0604020202020204" pitchFamily="34" charset="0"/>
                      </a:endParaRPr>
                    </a:p>
                  </a:txBody>
                  <a:tcPr marL="8079" marR="8079" marT="8079" marB="0" anchor="ctr"/>
                </a:tc>
                <a:extLst>
                  <a:ext uri="{0D108BD9-81ED-4DB2-BD59-A6C34878D82A}">
                    <a16:rowId xmlns:a16="http://schemas.microsoft.com/office/drawing/2014/main" val="2709172320"/>
                  </a:ext>
                </a:extLst>
              </a:tr>
              <a:tr h="444368">
                <a:tc>
                  <a:txBody>
                    <a:bodyPr/>
                    <a:lstStyle/>
                    <a:p>
                      <a:pPr algn="l" fontAlgn="b"/>
                      <a:endParaRPr lang="en-GB" sz="1800" b="0" i="0" u="none" strike="noStrike" dirty="0">
                        <a:solidFill>
                          <a:srgbClr val="000000"/>
                        </a:solidFill>
                        <a:effectLst/>
                        <a:latin typeface="Arial" panose="020B0604020202020204" pitchFamily="34" charset="0"/>
                        <a:cs typeface="Arial" panose="020B0604020202020204" pitchFamily="34" charset="0"/>
                      </a:endParaRPr>
                    </a:p>
                  </a:txBody>
                  <a:tcPr marL="8079" marR="8079" marT="8079" marB="0" anchor="b"/>
                </a:tc>
                <a:tc>
                  <a:txBody>
                    <a:bodyPr/>
                    <a:lstStyle/>
                    <a:p>
                      <a:pPr algn="r" fontAlgn="b"/>
                      <a:r>
                        <a:rPr lang="en-GB" sz="1800" u="none" strike="noStrike" dirty="0">
                          <a:effectLst/>
                          <a:latin typeface="Arial" panose="020B0604020202020204" pitchFamily="34" charset="0"/>
                          <a:cs typeface="Arial" panose="020B0604020202020204" pitchFamily="34" charset="0"/>
                        </a:rPr>
                        <a:t>6,859,794</a:t>
                      </a:r>
                      <a:endParaRPr lang="en-GB" sz="1800" b="0" i="0" u="none" strike="noStrike" dirty="0">
                        <a:solidFill>
                          <a:srgbClr val="000000"/>
                        </a:solidFill>
                        <a:effectLst/>
                        <a:latin typeface="Arial" panose="020B0604020202020204" pitchFamily="34" charset="0"/>
                        <a:cs typeface="Arial" panose="020B0604020202020204" pitchFamily="34" charset="0"/>
                      </a:endParaRPr>
                    </a:p>
                  </a:txBody>
                  <a:tcPr marL="8079" marR="8079" marT="8079" marB="0" anchor="b"/>
                </a:tc>
                <a:extLst>
                  <a:ext uri="{0D108BD9-81ED-4DB2-BD59-A6C34878D82A}">
                    <a16:rowId xmlns:a16="http://schemas.microsoft.com/office/drawing/2014/main" val="3645334386"/>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1879710644"/>
              </p:ext>
            </p:extLst>
          </p:nvPr>
        </p:nvGraphicFramePr>
        <p:xfrm>
          <a:off x="5631256" y="1457604"/>
          <a:ext cx="4508626" cy="2512455"/>
        </p:xfrm>
        <a:graphic>
          <a:graphicData uri="http://schemas.openxmlformats.org/drawingml/2006/table">
            <a:tbl>
              <a:tblPr>
                <a:tableStyleId>{5C22544A-7EE6-4342-B048-85BDC9FD1C3A}</a:tableStyleId>
              </a:tblPr>
              <a:tblGrid>
                <a:gridCol w="2692934">
                  <a:extLst>
                    <a:ext uri="{9D8B030D-6E8A-4147-A177-3AD203B41FA5}">
                      <a16:colId xmlns:a16="http://schemas.microsoft.com/office/drawing/2014/main" val="311065847"/>
                    </a:ext>
                  </a:extLst>
                </a:gridCol>
                <a:gridCol w="1815692">
                  <a:extLst>
                    <a:ext uri="{9D8B030D-6E8A-4147-A177-3AD203B41FA5}">
                      <a16:colId xmlns:a16="http://schemas.microsoft.com/office/drawing/2014/main" val="1319123712"/>
                    </a:ext>
                  </a:extLst>
                </a:gridCol>
              </a:tblGrid>
              <a:tr h="371435">
                <a:tc>
                  <a:txBody>
                    <a:bodyPr/>
                    <a:lstStyle/>
                    <a:p>
                      <a:pPr marL="0" algn="l" defTabSz="457200" rtl="0" eaLnBrk="1" fontAlgn="ctr" latinLnBrk="0" hangingPunct="1"/>
                      <a:r>
                        <a:rPr lang="en-GB" sz="1800" u="none" strike="noStrike" kern="1200" dirty="0">
                          <a:solidFill>
                            <a:schemeClr val="dk1"/>
                          </a:solidFill>
                          <a:effectLst/>
                          <a:latin typeface="Arial" panose="020B0604020202020204" pitchFamily="34" charset="0"/>
                          <a:ea typeface="+mn-ea"/>
                          <a:cs typeface="Arial" panose="020B0604020202020204" pitchFamily="34" charset="0"/>
                        </a:rPr>
                        <a:t>Major Cities</a:t>
                      </a:r>
                    </a:p>
                  </a:txBody>
                  <a:tcPr marL="9525" marR="9525" marT="9525" marB="0" anchor="b"/>
                </a:tc>
                <a:tc>
                  <a:txBody>
                    <a:bodyPr/>
                    <a:lstStyle/>
                    <a:p>
                      <a:pPr marL="0" algn="l" defTabSz="457200" rtl="0" eaLnBrk="1" fontAlgn="ctr" latinLnBrk="0" hangingPunct="1"/>
                      <a:endParaRPr lang="en-GB" sz="1800" u="none" strike="noStrike" kern="1200" dirty="0">
                        <a:solidFill>
                          <a:schemeClr val="dk1"/>
                        </a:solidFill>
                        <a:effectLst/>
                        <a:latin typeface="Arial" panose="020B0604020202020204" pitchFamily="34" charset="0"/>
                        <a:ea typeface="+mn-ea"/>
                        <a:cs typeface="Arial" panose="020B0604020202020204" pitchFamily="34" charset="0"/>
                      </a:endParaRPr>
                    </a:p>
                  </a:txBody>
                  <a:tcPr marL="9525" marR="9525" marT="9525" marB="0" anchor="b"/>
                </a:tc>
                <a:extLst>
                  <a:ext uri="{0D108BD9-81ED-4DB2-BD59-A6C34878D82A}">
                    <a16:rowId xmlns:a16="http://schemas.microsoft.com/office/drawing/2014/main" val="1600816077"/>
                  </a:ext>
                </a:extLst>
              </a:tr>
              <a:tr h="371435">
                <a:tc>
                  <a:txBody>
                    <a:bodyPr/>
                    <a:lstStyle/>
                    <a:p>
                      <a:pPr marL="0" algn="l" defTabSz="457200" rtl="0" eaLnBrk="1" fontAlgn="ctr" latinLnBrk="0" hangingPunct="1"/>
                      <a:r>
                        <a:rPr lang="en-GB" sz="1800" u="none" strike="noStrike" kern="1200" dirty="0">
                          <a:solidFill>
                            <a:schemeClr val="dk1"/>
                          </a:solidFill>
                          <a:effectLst/>
                          <a:latin typeface="Arial" panose="020B0604020202020204" pitchFamily="34" charset="0"/>
                          <a:ea typeface="+mn-ea"/>
                          <a:cs typeface="Arial" panose="020B0604020202020204" pitchFamily="34" charset="0"/>
                        </a:rPr>
                        <a:t>San Francisco (</a:t>
                      </a:r>
                      <a:r>
                        <a:rPr lang="en-GB" sz="1800" u="none" strike="noStrike" kern="1200" dirty="0" smtClean="0">
                          <a:solidFill>
                            <a:schemeClr val="dk1"/>
                          </a:solidFill>
                          <a:effectLst/>
                          <a:latin typeface="Arial" panose="020B0604020202020204" pitchFamily="34" charset="0"/>
                          <a:ea typeface="+mn-ea"/>
                          <a:cs typeface="Arial" panose="020B0604020202020204" pitchFamily="34" charset="0"/>
                        </a:rPr>
                        <a:t>California</a:t>
                      </a:r>
                      <a:endParaRPr lang="en-GB" sz="1800" u="none" strike="noStrike" kern="1200" dirty="0">
                        <a:solidFill>
                          <a:schemeClr val="dk1"/>
                        </a:solidFill>
                        <a:effectLst/>
                        <a:latin typeface="Arial" panose="020B0604020202020204" pitchFamily="34" charset="0"/>
                        <a:ea typeface="+mn-ea"/>
                        <a:cs typeface="Arial" panose="020B0604020202020204" pitchFamily="34" charset="0"/>
                      </a:endParaRPr>
                    </a:p>
                  </a:txBody>
                  <a:tcPr marL="9525" marR="9525" marT="9525" marB="0" anchor="b"/>
                </a:tc>
                <a:tc>
                  <a:txBody>
                    <a:bodyPr/>
                    <a:lstStyle/>
                    <a:p>
                      <a:pPr marL="0" algn="r" defTabSz="457200" rtl="0" eaLnBrk="1" fontAlgn="ctr" latinLnBrk="0" hangingPunct="1"/>
                      <a:r>
                        <a:rPr lang="en-GB" sz="1800" u="none" strike="noStrike" kern="1200" dirty="0">
                          <a:solidFill>
                            <a:schemeClr val="dk1"/>
                          </a:solidFill>
                          <a:effectLst/>
                          <a:latin typeface="Arial" panose="020B0604020202020204" pitchFamily="34" charset="0"/>
                          <a:ea typeface="+mn-ea"/>
                          <a:cs typeface="Arial" panose="020B0604020202020204" pitchFamily="34" charset="0"/>
                        </a:rPr>
                        <a:t>343,000</a:t>
                      </a:r>
                    </a:p>
                  </a:txBody>
                  <a:tcPr marL="9525" marR="9525" marT="9525" marB="0" anchor="b"/>
                </a:tc>
                <a:extLst>
                  <a:ext uri="{0D108BD9-81ED-4DB2-BD59-A6C34878D82A}">
                    <a16:rowId xmlns:a16="http://schemas.microsoft.com/office/drawing/2014/main" val="4230701484"/>
                  </a:ext>
                </a:extLst>
              </a:tr>
              <a:tr h="371435">
                <a:tc>
                  <a:txBody>
                    <a:bodyPr/>
                    <a:lstStyle/>
                    <a:p>
                      <a:pPr marL="0" algn="l" defTabSz="457200" rtl="0" eaLnBrk="1" fontAlgn="ctr" latinLnBrk="0" hangingPunct="1"/>
                      <a:r>
                        <a:rPr lang="en-GB" sz="1800" u="none" strike="noStrike" kern="1200" dirty="0">
                          <a:solidFill>
                            <a:schemeClr val="dk1"/>
                          </a:solidFill>
                          <a:effectLst/>
                          <a:latin typeface="Arial" panose="020B0604020202020204" pitchFamily="34" charset="0"/>
                          <a:ea typeface="+mn-ea"/>
                          <a:cs typeface="Arial" panose="020B0604020202020204" pitchFamily="34" charset="0"/>
                        </a:rPr>
                        <a:t>Los Angeles (California) </a:t>
                      </a:r>
                    </a:p>
                  </a:txBody>
                  <a:tcPr marL="9525" marR="9525" marT="9525" marB="0" anchor="b"/>
                </a:tc>
                <a:tc>
                  <a:txBody>
                    <a:bodyPr/>
                    <a:lstStyle/>
                    <a:p>
                      <a:pPr marL="0" algn="r" defTabSz="457200" rtl="0" eaLnBrk="1" fontAlgn="ctr" latinLnBrk="0" hangingPunct="1"/>
                      <a:r>
                        <a:rPr lang="en-GB" sz="1800" u="none" strike="noStrike" kern="1200" dirty="0">
                          <a:solidFill>
                            <a:schemeClr val="dk1"/>
                          </a:solidFill>
                          <a:effectLst/>
                          <a:latin typeface="Arial" panose="020B0604020202020204" pitchFamily="34" charset="0"/>
                          <a:ea typeface="+mn-ea"/>
                          <a:cs typeface="Arial" panose="020B0604020202020204" pitchFamily="34" charset="0"/>
                        </a:rPr>
                        <a:t>145,000</a:t>
                      </a:r>
                    </a:p>
                  </a:txBody>
                  <a:tcPr marL="9525" marR="9525" marT="9525" marB="0" anchor="b"/>
                </a:tc>
                <a:extLst>
                  <a:ext uri="{0D108BD9-81ED-4DB2-BD59-A6C34878D82A}">
                    <a16:rowId xmlns:a16="http://schemas.microsoft.com/office/drawing/2014/main" val="3093101276"/>
                  </a:ext>
                </a:extLst>
              </a:tr>
              <a:tr h="371435">
                <a:tc>
                  <a:txBody>
                    <a:bodyPr/>
                    <a:lstStyle/>
                    <a:p>
                      <a:pPr marL="0" algn="l" defTabSz="457200" rtl="0" eaLnBrk="1" fontAlgn="ctr" latinLnBrk="0" hangingPunct="1"/>
                      <a:r>
                        <a:rPr lang="en-GB" sz="1800" u="none" strike="noStrike" kern="1200" dirty="0" smtClean="0">
                          <a:solidFill>
                            <a:schemeClr val="dk1"/>
                          </a:solidFill>
                          <a:effectLst/>
                          <a:latin typeface="Arial" panose="020B0604020202020204" pitchFamily="34" charset="0"/>
                          <a:ea typeface="+mn-ea"/>
                          <a:cs typeface="Arial" panose="020B0604020202020204" pitchFamily="34" charset="0"/>
                        </a:rPr>
                        <a:t>Portland </a:t>
                      </a:r>
                      <a:r>
                        <a:rPr lang="en-GB" sz="1800" u="none" strike="noStrike" kern="1200" dirty="0">
                          <a:solidFill>
                            <a:schemeClr val="dk1"/>
                          </a:solidFill>
                          <a:effectLst/>
                          <a:latin typeface="Arial" panose="020B0604020202020204" pitchFamily="34" charset="0"/>
                          <a:ea typeface="+mn-ea"/>
                          <a:cs typeface="Arial" panose="020B0604020202020204" pitchFamily="34" charset="0"/>
                        </a:rPr>
                        <a:t>(Oregon)</a:t>
                      </a:r>
                    </a:p>
                  </a:txBody>
                  <a:tcPr marL="9525" marR="9525" marT="9525" marB="0" anchor="b"/>
                </a:tc>
                <a:tc>
                  <a:txBody>
                    <a:bodyPr/>
                    <a:lstStyle/>
                    <a:p>
                      <a:pPr marL="0" algn="r" defTabSz="457200" rtl="0" eaLnBrk="1" fontAlgn="ctr" latinLnBrk="0" hangingPunct="1"/>
                      <a:r>
                        <a:rPr lang="en-GB" sz="1800" u="none" strike="noStrike" kern="1200" dirty="0">
                          <a:solidFill>
                            <a:schemeClr val="dk1"/>
                          </a:solidFill>
                          <a:effectLst/>
                          <a:latin typeface="Arial" panose="020B0604020202020204" pitchFamily="34" charset="0"/>
                          <a:ea typeface="+mn-ea"/>
                          <a:cs typeface="Arial" panose="020B0604020202020204" pitchFamily="34" charset="0"/>
                        </a:rPr>
                        <a:t>90,000</a:t>
                      </a:r>
                    </a:p>
                  </a:txBody>
                  <a:tcPr marL="9525" marR="9525" marT="9525" marB="0" anchor="b"/>
                </a:tc>
                <a:extLst>
                  <a:ext uri="{0D108BD9-81ED-4DB2-BD59-A6C34878D82A}">
                    <a16:rowId xmlns:a16="http://schemas.microsoft.com/office/drawing/2014/main" val="871820607"/>
                  </a:ext>
                </a:extLst>
              </a:tr>
              <a:tr h="371435">
                <a:tc>
                  <a:txBody>
                    <a:bodyPr/>
                    <a:lstStyle/>
                    <a:p>
                      <a:pPr marL="0" algn="l" defTabSz="457200" rtl="0" eaLnBrk="1" fontAlgn="ctr" latinLnBrk="0" hangingPunct="1"/>
                      <a:r>
                        <a:rPr lang="en-GB" sz="1800" u="none" strike="noStrike" kern="1200" dirty="0" smtClean="0">
                          <a:solidFill>
                            <a:schemeClr val="dk1"/>
                          </a:solidFill>
                          <a:effectLst/>
                          <a:latin typeface="Arial" panose="020B0604020202020204" pitchFamily="34" charset="0"/>
                          <a:ea typeface="+mn-ea"/>
                          <a:cs typeface="Arial" panose="020B0604020202020204" pitchFamily="34" charset="0"/>
                        </a:rPr>
                        <a:t>Seattle </a:t>
                      </a:r>
                      <a:r>
                        <a:rPr lang="en-GB" sz="1800" u="none" strike="noStrike" kern="1200" dirty="0">
                          <a:solidFill>
                            <a:schemeClr val="dk1"/>
                          </a:solidFill>
                          <a:effectLst/>
                          <a:latin typeface="Arial" panose="020B0604020202020204" pitchFamily="34" charset="0"/>
                          <a:ea typeface="+mn-ea"/>
                          <a:cs typeface="Arial" panose="020B0604020202020204" pitchFamily="34" charset="0"/>
                        </a:rPr>
                        <a:t>(Washington)</a:t>
                      </a:r>
                    </a:p>
                  </a:txBody>
                  <a:tcPr marL="9525" marR="9525" marT="9525" marB="0" anchor="b"/>
                </a:tc>
                <a:tc>
                  <a:txBody>
                    <a:bodyPr/>
                    <a:lstStyle/>
                    <a:p>
                      <a:pPr marL="0" algn="r" defTabSz="457200" rtl="0" eaLnBrk="1" fontAlgn="ctr" latinLnBrk="0" hangingPunct="1"/>
                      <a:r>
                        <a:rPr lang="en-GB" sz="1800" u="none" strike="noStrike" kern="1200" dirty="0">
                          <a:solidFill>
                            <a:schemeClr val="dk1"/>
                          </a:solidFill>
                          <a:effectLst/>
                          <a:latin typeface="Arial" panose="020B0604020202020204" pitchFamily="34" charset="0"/>
                          <a:ea typeface="+mn-ea"/>
                          <a:cs typeface="Arial" panose="020B0604020202020204" pitchFamily="34" charset="0"/>
                        </a:rPr>
                        <a:t>81,000</a:t>
                      </a:r>
                    </a:p>
                  </a:txBody>
                  <a:tcPr marL="9525" marR="9525" marT="9525" marB="0" anchor="b"/>
                </a:tc>
                <a:extLst>
                  <a:ext uri="{0D108BD9-81ED-4DB2-BD59-A6C34878D82A}">
                    <a16:rowId xmlns:a16="http://schemas.microsoft.com/office/drawing/2014/main" val="2831640723"/>
                  </a:ext>
                </a:extLst>
              </a:tr>
              <a:tr h="371435">
                <a:tc>
                  <a:txBody>
                    <a:bodyPr/>
                    <a:lstStyle/>
                    <a:p>
                      <a:pPr marL="0" algn="l" defTabSz="457200" rtl="0" eaLnBrk="1" fontAlgn="ctr" latinLnBrk="0" hangingPunct="1"/>
                      <a:r>
                        <a:rPr lang="en-GB" sz="1800" u="none" strike="noStrike" kern="1200" dirty="0">
                          <a:solidFill>
                            <a:schemeClr val="dk1"/>
                          </a:solidFill>
                          <a:effectLst/>
                          <a:latin typeface="Arial" panose="020B0604020202020204" pitchFamily="34" charset="0"/>
                          <a:ea typeface="+mn-ea"/>
                          <a:cs typeface="Arial" panose="020B0604020202020204" pitchFamily="34" charset="0"/>
                        </a:rPr>
                        <a:t>Oakland </a:t>
                      </a:r>
                      <a:r>
                        <a:rPr lang="en-GB" sz="1800" u="none" strike="noStrike" kern="1200" dirty="0" smtClean="0">
                          <a:solidFill>
                            <a:schemeClr val="dk1"/>
                          </a:solidFill>
                          <a:effectLst/>
                          <a:latin typeface="Arial" panose="020B0604020202020204" pitchFamily="34" charset="0"/>
                          <a:ea typeface="+mn-ea"/>
                          <a:cs typeface="Arial" panose="020B0604020202020204" pitchFamily="34" charset="0"/>
                        </a:rPr>
                        <a:t>(California)</a:t>
                      </a:r>
                      <a:endParaRPr lang="en-GB" sz="1800" u="none" strike="noStrike" kern="1200" dirty="0">
                        <a:solidFill>
                          <a:schemeClr val="dk1"/>
                        </a:solidFill>
                        <a:effectLst/>
                        <a:latin typeface="Arial" panose="020B0604020202020204" pitchFamily="34" charset="0"/>
                        <a:ea typeface="+mn-ea"/>
                        <a:cs typeface="Arial" panose="020B0604020202020204" pitchFamily="34" charset="0"/>
                      </a:endParaRPr>
                    </a:p>
                  </a:txBody>
                  <a:tcPr marL="9525" marR="9525" marT="9525" marB="0" anchor="b"/>
                </a:tc>
                <a:tc>
                  <a:txBody>
                    <a:bodyPr/>
                    <a:lstStyle/>
                    <a:p>
                      <a:pPr marL="0" algn="r" defTabSz="457200" rtl="0" eaLnBrk="1" fontAlgn="ctr" latinLnBrk="0" hangingPunct="1"/>
                      <a:r>
                        <a:rPr lang="en-GB" sz="1800" u="none" strike="noStrike" kern="1200" dirty="0">
                          <a:solidFill>
                            <a:schemeClr val="dk1"/>
                          </a:solidFill>
                          <a:effectLst/>
                          <a:latin typeface="Arial" panose="020B0604020202020204" pitchFamily="34" charset="0"/>
                          <a:ea typeface="+mn-ea"/>
                          <a:cs typeface="Arial" panose="020B0604020202020204" pitchFamily="34" charset="0"/>
                        </a:rPr>
                        <a:t>65,000</a:t>
                      </a:r>
                    </a:p>
                  </a:txBody>
                  <a:tcPr marL="9525" marR="9525" marT="9525" marB="0" anchor="b"/>
                </a:tc>
                <a:extLst>
                  <a:ext uri="{0D108BD9-81ED-4DB2-BD59-A6C34878D82A}">
                    <a16:rowId xmlns:a16="http://schemas.microsoft.com/office/drawing/2014/main" val="3588297556"/>
                  </a:ext>
                </a:extLst>
              </a:tr>
              <a:tr h="268970">
                <a:tc>
                  <a:txBody>
                    <a:bodyPr/>
                    <a:lstStyle/>
                    <a:p>
                      <a:pPr marL="0" algn="l" defTabSz="457200" rtl="0" eaLnBrk="1" fontAlgn="ctr" latinLnBrk="0" hangingPunct="1"/>
                      <a:r>
                        <a:rPr lang="en-GB" sz="1800" u="none" strike="noStrike" kern="1200" dirty="0">
                          <a:solidFill>
                            <a:schemeClr val="dk1"/>
                          </a:solidFill>
                          <a:effectLst/>
                          <a:latin typeface="Arial" panose="020B0604020202020204" pitchFamily="34" charset="0"/>
                          <a:ea typeface="+mn-ea"/>
                          <a:cs typeface="Arial" panose="020B0604020202020204" pitchFamily="34" charset="0"/>
                        </a:rPr>
                        <a:t>Salt Lake City</a:t>
                      </a:r>
                    </a:p>
                  </a:txBody>
                  <a:tcPr marL="9525" marR="9525" marT="9525" marB="0" anchor="b"/>
                </a:tc>
                <a:tc>
                  <a:txBody>
                    <a:bodyPr/>
                    <a:lstStyle/>
                    <a:p>
                      <a:pPr marL="0" algn="r" defTabSz="457200" rtl="0" eaLnBrk="1" fontAlgn="ctr" latinLnBrk="0" hangingPunct="1"/>
                      <a:r>
                        <a:rPr lang="en-GB" sz="1800" u="none" strike="noStrike" kern="1200" dirty="0">
                          <a:solidFill>
                            <a:schemeClr val="dk1"/>
                          </a:solidFill>
                          <a:effectLst/>
                          <a:latin typeface="Arial" panose="020B0604020202020204" pitchFamily="34" charset="0"/>
                          <a:ea typeface="+mn-ea"/>
                          <a:cs typeface="Arial" panose="020B0604020202020204" pitchFamily="34" charset="0"/>
                        </a:rPr>
                        <a:t>53,000</a:t>
                      </a:r>
                    </a:p>
                  </a:txBody>
                  <a:tcPr marL="9525" marR="9525" marT="9525" marB="0" anchor="b"/>
                </a:tc>
                <a:extLst>
                  <a:ext uri="{0D108BD9-81ED-4DB2-BD59-A6C34878D82A}">
                    <a16:rowId xmlns:a16="http://schemas.microsoft.com/office/drawing/2014/main" val="81034795"/>
                  </a:ext>
                </a:extLst>
              </a:tr>
            </a:tbl>
          </a:graphicData>
        </a:graphic>
      </p:graphicFrame>
      <p:sp>
        <p:nvSpPr>
          <p:cNvPr id="6" name="TextBox 5"/>
          <p:cNvSpPr txBox="1"/>
          <p:nvPr/>
        </p:nvSpPr>
        <p:spPr>
          <a:xfrm>
            <a:off x="5531667" y="4318503"/>
            <a:ext cx="5198859" cy="646331"/>
          </a:xfrm>
          <a:prstGeom prst="rect">
            <a:avLst/>
          </a:prstGeom>
          <a:noFill/>
        </p:spPr>
        <p:txBody>
          <a:bodyPr wrap="none" rtlCol="0">
            <a:spAutoFit/>
          </a:bodyPr>
          <a:lstStyle/>
          <a:p>
            <a:r>
              <a:rPr lang="en-GB" dirty="0" smtClean="0"/>
              <a:t>US population increased by 129% to 71million</a:t>
            </a:r>
          </a:p>
          <a:p>
            <a:endParaRPr lang="en-GB" dirty="0"/>
          </a:p>
        </p:txBody>
      </p:sp>
      <p:sp>
        <p:nvSpPr>
          <p:cNvPr id="7" name="TextBox 6"/>
          <p:cNvSpPr txBox="1"/>
          <p:nvPr/>
        </p:nvSpPr>
        <p:spPr>
          <a:xfrm>
            <a:off x="5549775" y="4979406"/>
            <a:ext cx="4431021" cy="369332"/>
          </a:xfrm>
          <a:prstGeom prst="rect">
            <a:avLst/>
          </a:prstGeom>
          <a:noFill/>
        </p:spPr>
        <p:txBody>
          <a:bodyPr wrap="none" rtlCol="0">
            <a:spAutoFit/>
          </a:bodyPr>
          <a:lstStyle/>
          <a:p>
            <a:r>
              <a:rPr lang="en-GB" dirty="0" smtClean="0"/>
              <a:t>Population of West increased by 800%</a:t>
            </a:r>
            <a:endParaRPr lang="en-GB" dirty="0"/>
          </a:p>
        </p:txBody>
      </p:sp>
      <p:sp>
        <p:nvSpPr>
          <p:cNvPr id="8" name="TextBox 7"/>
          <p:cNvSpPr txBox="1"/>
          <p:nvPr/>
        </p:nvSpPr>
        <p:spPr>
          <a:xfrm>
            <a:off x="5513560" y="5585988"/>
            <a:ext cx="5606022" cy="369332"/>
          </a:xfrm>
          <a:prstGeom prst="rect">
            <a:avLst/>
          </a:prstGeom>
          <a:noFill/>
        </p:spPr>
        <p:txBody>
          <a:bodyPr wrap="none" rtlCol="0">
            <a:spAutoFit/>
          </a:bodyPr>
          <a:lstStyle/>
          <a:p>
            <a:r>
              <a:rPr lang="en-GB" dirty="0" smtClean="0"/>
              <a:t>Native American population reduced to 300,000</a:t>
            </a:r>
            <a:endParaRPr lang="en-GB" dirty="0"/>
          </a:p>
        </p:txBody>
      </p:sp>
      <p:sp>
        <p:nvSpPr>
          <p:cNvPr id="9" name="TextBox 8"/>
          <p:cNvSpPr txBox="1"/>
          <p:nvPr/>
        </p:nvSpPr>
        <p:spPr>
          <a:xfrm>
            <a:off x="4354717" y="6211669"/>
            <a:ext cx="4049185" cy="646331"/>
          </a:xfrm>
          <a:prstGeom prst="rect">
            <a:avLst/>
          </a:prstGeom>
          <a:noFill/>
        </p:spPr>
        <p:txBody>
          <a:bodyPr wrap="none" rtlCol="0">
            <a:spAutoFit/>
          </a:bodyPr>
          <a:lstStyle/>
          <a:p>
            <a:r>
              <a:rPr lang="en-GB" sz="3600" dirty="0" smtClean="0">
                <a:latin typeface="Arial" panose="020B0604020202020204" pitchFamily="34" charset="0"/>
                <a:cs typeface="Arial" panose="020B0604020202020204" pitchFamily="34" charset="0"/>
              </a:rPr>
              <a:t>Only 2,500 buffalo!</a:t>
            </a:r>
            <a:endParaRPr lang="en-GB"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84424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8692" y="80901"/>
            <a:ext cx="10742829" cy="1280890"/>
          </a:xfrm>
        </p:spPr>
        <p:txBody>
          <a:bodyPr/>
          <a:lstStyle/>
          <a:p>
            <a:r>
              <a:rPr lang="en-GB" dirty="0" smtClean="0"/>
              <a:t>Nebraska territory….flat, millions of buffalo</a:t>
            </a:r>
            <a:endParaRPr lang="en-GB" dirty="0"/>
          </a:p>
        </p:txBody>
      </p:sp>
      <p:pic>
        <p:nvPicPr>
          <p:cNvPr id="4098" name="Picture 2" descr="Sunrise with Buffal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069" y="751438"/>
            <a:ext cx="12010931" cy="6106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249374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20909" y="370613"/>
            <a:ext cx="8911687" cy="1280890"/>
          </a:xfrm>
        </p:spPr>
        <p:txBody>
          <a:bodyPr/>
          <a:lstStyle/>
          <a:p>
            <a:r>
              <a:rPr lang="en-GB" dirty="0" smtClean="0"/>
              <a:t>Idaho (Saw tooth mountains)</a:t>
            </a:r>
            <a:endParaRPr lang="en-GB" dirty="0"/>
          </a:p>
        </p:txBody>
      </p:sp>
      <p:sp>
        <p:nvSpPr>
          <p:cNvPr id="3" name="Content Placeholder 2"/>
          <p:cNvSpPr>
            <a:spLocks noGrp="1"/>
          </p:cNvSpPr>
          <p:nvPr>
            <p:ph idx="1"/>
          </p:nvPr>
        </p:nvSpPr>
        <p:spPr/>
        <p:txBody>
          <a:bodyPr/>
          <a:lstStyle/>
          <a:p>
            <a:endParaRPr lang="en-GB" dirty="0"/>
          </a:p>
        </p:txBody>
      </p:sp>
      <p:pic>
        <p:nvPicPr>
          <p:cNvPr id="5122" name="Picture 2" descr="Little Redfish Lake, Sawtooth Mountains Idah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468" y="1077362"/>
            <a:ext cx="12229566" cy="57806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2073301"/>
      </p:ext>
    </p:extLst>
  </p:cSld>
  <p:clrMapOvr>
    <a:masterClrMapping/>
  </p:clrMapOvr>
  <p:timing>
    <p:tnLst>
      <p:par>
        <p:cTn id="1" dur="indefinite" restart="never" nodeType="tmRoot"/>
      </p:par>
    </p:tnLst>
  </p:timing>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44500</TotalTime>
  <Words>2835</Words>
  <Application>Microsoft Office PowerPoint</Application>
  <PresentationFormat>Widescreen</PresentationFormat>
  <Paragraphs>559</Paragraphs>
  <Slides>58</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58</vt:i4>
      </vt:variant>
    </vt:vector>
  </HeadingPairs>
  <TitlesOfParts>
    <vt:vector size="63" baseType="lpstr">
      <vt:lpstr>Arial</vt:lpstr>
      <vt:lpstr>Calibri</vt:lpstr>
      <vt:lpstr>Century Gothic</vt:lpstr>
      <vt:lpstr>Wingdings 3</vt:lpstr>
      <vt:lpstr>Wisp</vt:lpstr>
      <vt:lpstr>PowerPoint Presentation</vt:lpstr>
      <vt:lpstr>American History </vt:lpstr>
      <vt:lpstr>Overview</vt:lpstr>
      <vt:lpstr>The West 1860</vt:lpstr>
      <vt:lpstr>The West 1860</vt:lpstr>
      <vt:lpstr>The “West 1860 …Less than 1 million people, no city&gt; 100,000</vt:lpstr>
      <vt:lpstr>The “West 1900” …7 million people, </vt:lpstr>
      <vt:lpstr>Nebraska territory….flat, millions of buffalo</vt:lpstr>
      <vt:lpstr>Idaho (Saw tooth mountains)</vt:lpstr>
      <vt:lpstr>New Mexico</vt:lpstr>
      <vt:lpstr>Wyoming</vt:lpstr>
      <vt:lpstr>South Dakota</vt:lpstr>
      <vt:lpstr>Arizona</vt:lpstr>
      <vt:lpstr>Utah</vt:lpstr>
      <vt:lpstr>West during the Civil War</vt:lpstr>
      <vt:lpstr>Civil War in the West</vt:lpstr>
      <vt:lpstr>Southern “invasion” of New Mexico</vt:lpstr>
      <vt:lpstr>Guerrilla warfare Border states 1861-1965</vt:lpstr>
      <vt:lpstr>“Bloody Bill” Anderson (1840-1864)</vt:lpstr>
      <vt:lpstr>American Indians and Civil War</vt:lpstr>
      <vt:lpstr>Homestead Act 1862 : background</vt:lpstr>
      <vt:lpstr>Largest transfer of property to private individuals in history</vt:lpstr>
      <vt:lpstr>The Deal</vt:lpstr>
      <vt:lpstr>Transcontinental Railroad: The Visionary</vt:lpstr>
      <vt:lpstr>The “The Big Four</vt:lpstr>
      <vt:lpstr>Pacific Railroad Act 1862</vt:lpstr>
      <vt:lpstr>The railway:   meeting point dependent on progress</vt:lpstr>
      <vt:lpstr>Building the Railroad</vt:lpstr>
      <vt:lpstr>The challenge</vt:lpstr>
      <vt:lpstr>Wooden bridges Northern Pacific</vt:lpstr>
      <vt:lpstr>Northern Pacific….working westward</vt:lpstr>
      <vt:lpstr>Union Pacific….heading east, </vt:lpstr>
      <vt:lpstr>Union Pacific: Chinese labourers thru Sierra Nevada mountains</vt:lpstr>
      <vt:lpstr>Two Lines meet at Promontory Point July 9 1868</vt:lpstr>
      <vt:lpstr>Union Pacific: Summit Pass 7,000 ft., 500 metres long </vt:lpstr>
      <vt:lpstr>Chinese workers Union Pacific </vt:lpstr>
      <vt:lpstr>Impact Transcontinental Railroads</vt:lpstr>
      <vt:lpstr>Indian wars 1860-1890</vt:lpstr>
      <vt:lpstr>Plains Indians</vt:lpstr>
      <vt:lpstr>Plains Indian camp</vt:lpstr>
      <vt:lpstr>Buffalo hunting….central to existence for food, clothing, shelter</vt:lpstr>
      <vt:lpstr>Sioux War Dance</vt:lpstr>
      <vt:lpstr>Plains Indians Religion</vt:lpstr>
      <vt:lpstr>Indian Wars</vt:lpstr>
      <vt:lpstr>Indian Wars 1860-1890</vt:lpstr>
      <vt:lpstr>Sioux Rising 1862</vt:lpstr>
      <vt:lpstr>Mass execution Sioux rising 1862</vt:lpstr>
      <vt:lpstr>Colorado “War” of 1864</vt:lpstr>
      <vt:lpstr>The “battle” of Sand Creek 1864</vt:lpstr>
      <vt:lpstr>“Red Cloud’s War” 1866</vt:lpstr>
      <vt:lpstr>Battle of Beechers Island 1868…new technology</vt:lpstr>
      <vt:lpstr>George Armstrong Custer (1839-1876)</vt:lpstr>
      <vt:lpstr>George Armstrong Custer and “Libbie”</vt:lpstr>
      <vt:lpstr>Big Horn Campaign</vt:lpstr>
      <vt:lpstr>The myth: valiant last stand</vt:lpstr>
      <vt:lpstr>The Indian view…running for their lives</vt:lpstr>
      <vt:lpstr>Little Big Horn aftermath</vt:lpstr>
      <vt:lpstr>Intermission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making of America</dc:title>
  <dc:creator>Stephen</dc:creator>
  <cp:lastModifiedBy>Stephen</cp:lastModifiedBy>
  <cp:revision>1530</cp:revision>
  <dcterms:created xsi:type="dcterms:W3CDTF">2023-02-02T12:46:22Z</dcterms:created>
  <dcterms:modified xsi:type="dcterms:W3CDTF">2024-04-29T17:50:26Z</dcterms:modified>
</cp:coreProperties>
</file>